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52" r:id="rId2"/>
    <p:sldId id="471" r:id="rId3"/>
    <p:sldId id="472" r:id="rId4"/>
    <p:sldId id="473" r:id="rId5"/>
    <p:sldId id="475" r:id="rId6"/>
    <p:sldId id="476" r:id="rId7"/>
    <p:sldId id="487" r:id="rId8"/>
    <p:sldId id="265" r:id="rId9"/>
    <p:sldId id="267" r:id="rId10"/>
    <p:sldId id="466" r:id="rId11"/>
    <p:sldId id="459" r:id="rId12"/>
    <p:sldId id="464" r:id="rId13"/>
    <p:sldId id="465" r:id="rId14"/>
    <p:sldId id="467" r:id="rId15"/>
    <p:sldId id="468" r:id="rId16"/>
    <p:sldId id="286" r:id="rId17"/>
    <p:sldId id="272" r:id="rId18"/>
    <p:sldId id="279" r:id="rId19"/>
    <p:sldId id="469" r:id="rId20"/>
    <p:sldId id="306" r:id="rId21"/>
    <p:sldId id="283" r:id="rId22"/>
    <p:sldId id="281" r:id="rId23"/>
    <p:sldId id="284" r:id="rId24"/>
    <p:sldId id="479" r:id="rId25"/>
    <p:sldId id="369" r:id="rId26"/>
    <p:sldId id="401" r:id="rId27"/>
    <p:sldId id="304" r:id="rId28"/>
    <p:sldId id="367" r:id="rId29"/>
    <p:sldId id="368" r:id="rId30"/>
    <p:sldId id="402" r:id="rId31"/>
    <p:sldId id="403" r:id="rId32"/>
    <p:sldId id="308" r:id="rId33"/>
    <p:sldId id="371" r:id="rId34"/>
    <p:sldId id="478" r:id="rId35"/>
    <p:sldId id="313" r:id="rId36"/>
    <p:sldId id="417" r:id="rId37"/>
    <p:sldId id="418" r:id="rId38"/>
    <p:sldId id="294" r:id="rId39"/>
    <p:sldId id="295" r:id="rId40"/>
    <p:sldId id="296" r:id="rId41"/>
    <p:sldId id="297" r:id="rId42"/>
    <p:sldId id="380" r:id="rId43"/>
    <p:sldId id="482" r:id="rId44"/>
    <p:sldId id="484" r:id="rId45"/>
    <p:sldId id="298" r:id="rId46"/>
    <p:sldId id="379" r:id="rId47"/>
    <p:sldId id="299" r:id="rId48"/>
    <p:sldId id="424" r:id="rId49"/>
    <p:sldId id="382" r:id="rId50"/>
    <p:sldId id="488" r:id="rId51"/>
    <p:sldId id="334" r:id="rId52"/>
    <p:sldId id="383" r:id="rId53"/>
    <p:sldId id="385" r:id="rId54"/>
    <p:sldId id="440" r:id="rId55"/>
    <p:sldId id="337" r:id="rId56"/>
    <p:sldId id="338" r:id="rId57"/>
    <p:sldId id="339" r:id="rId58"/>
    <p:sldId id="393" r:id="rId59"/>
    <p:sldId id="323" r:id="rId60"/>
    <p:sldId id="447" r:id="rId61"/>
    <p:sldId id="448" r:id="rId62"/>
    <p:sldId id="449" r:id="rId63"/>
    <p:sldId id="451" r:id="rId64"/>
    <p:sldId id="404" r:id="rId65"/>
    <p:sldId id="314" r:id="rId66"/>
    <p:sldId id="300" r:id="rId67"/>
    <p:sldId id="301" r:id="rId68"/>
    <p:sldId id="416" r:id="rId69"/>
    <p:sldId id="406" r:id="rId70"/>
    <p:sldId id="409" r:id="rId71"/>
    <p:sldId id="412" r:id="rId72"/>
    <p:sldId id="318" r:id="rId73"/>
    <p:sldId id="319" r:id="rId74"/>
    <p:sldId id="453" r:id="rId75"/>
    <p:sldId id="454" r:id="rId76"/>
    <p:sldId id="455" r:id="rId77"/>
    <p:sldId id="489" r:id="rId7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0FCFE"/>
    <a:srgbClr val="DCF7FC"/>
    <a:srgbClr val="CFFDF9"/>
    <a:srgbClr val="5D9699"/>
    <a:srgbClr val="B7D3CC"/>
    <a:srgbClr val="B6D4C6"/>
    <a:srgbClr val="B0D5DA"/>
    <a:srgbClr val="578E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68" autoAdjust="0"/>
    <p:restoredTop sz="98435" autoAdjust="0"/>
  </p:normalViewPr>
  <p:slideViewPr>
    <p:cSldViewPr>
      <p:cViewPr>
        <p:scale>
          <a:sx n="78" d="100"/>
          <a:sy n="78" d="100"/>
        </p:scale>
        <p:origin x="-145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204B8-AA8C-4FF7-BE13-478E92C4D500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5C1D-B9A1-4B21-959C-941AAB654AD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409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CF1-E431-41C5-9582-9DAE0C9DEBA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CF1-E431-41C5-9582-9DAE0C9DEBA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FB2C-2A6E-442E-B3F8-1C5640EED1FF}" type="slidenum">
              <a:rPr lang="de-DE" smtClean="0">
                <a:latin typeface="Arial" pitchFamily="34" charset="0"/>
              </a:rPr>
              <a:pPr/>
              <a:t>54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ED27-38E3-470E-BD2B-B2F0D0576F6E}" type="datetimeFigureOut">
              <a:rPr lang="de-DE" smtClean="0"/>
              <a:pPr/>
              <a:t>21.06.2018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6F86-C6F3-4535-9AE1-62D8D48B2E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1"/>
          <p:cNvSpPr>
            <a:spLocks noChangeArrowheads="1"/>
          </p:cNvSpPr>
          <p:nvPr/>
        </p:nvSpPr>
        <p:spPr bwMode="auto">
          <a:xfrm>
            <a:off x="1" y="0"/>
            <a:ext cx="357186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8" name="Rechteck 21"/>
          <p:cNvSpPr>
            <a:spLocks noChangeArrowheads="1"/>
          </p:cNvSpPr>
          <p:nvPr/>
        </p:nvSpPr>
        <p:spPr bwMode="auto">
          <a:xfrm>
            <a:off x="2357422" y="2571744"/>
            <a:ext cx="5964634" cy="3214710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4429092" y="1785926"/>
            <a:ext cx="4286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e-DE" sz="1400" kern="0" dirty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Fortbildung </a:t>
            </a:r>
            <a:endParaRPr lang="de-DE" sz="1400" kern="0" dirty="0" smtClean="0">
              <a:solidFill>
                <a:schemeClr val="accent1"/>
              </a:solidFill>
              <a:latin typeface="Arial Black" pitchFamily="34" charset="0"/>
              <a:ea typeface="+mj-ea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sz="1400" kern="0" dirty="0" smtClean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für Mitarbeitervertretungen in der </a:t>
            </a:r>
            <a:r>
              <a:rPr lang="de-DE" sz="1400" kern="0" dirty="0" err="1" smtClean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EKiR</a:t>
            </a:r>
            <a:endParaRPr lang="de-DE" sz="1400" kern="0" dirty="0">
              <a:solidFill>
                <a:schemeClr val="accent1"/>
              </a:solidFill>
              <a:latin typeface="Arial Black" pitchFamily="34" charset="0"/>
              <a:ea typeface="+mj-ea"/>
              <a:cs typeface="Arial" charset="0"/>
            </a:endParaRPr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7000892" y="5857892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rgbClr val="FF8409"/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rgbClr val="FF8409"/>
                </a:solidFill>
                <a:latin typeface="+mn-lt"/>
              </a:rPr>
              <a:t>15082017</a:t>
            </a:r>
            <a:endParaRPr lang="de-DE" sz="800" b="0" dirty="0">
              <a:solidFill>
                <a:srgbClr val="FF8409"/>
              </a:solidFill>
              <a:latin typeface="+mn-lt"/>
            </a:endParaRPr>
          </a:p>
        </p:txBody>
      </p:sp>
      <p:grpSp>
        <p:nvGrpSpPr>
          <p:cNvPr id="2" name="Gruppieren 129"/>
          <p:cNvGrpSpPr/>
          <p:nvPr/>
        </p:nvGrpSpPr>
        <p:grpSpPr>
          <a:xfrm>
            <a:off x="1214414" y="785794"/>
            <a:ext cx="3068576" cy="1500198"/>
            <a:chOff x="3929058" y="2143116"/>
            <a:chExt cx="3068576" cy="1500198"/>
          </a:xfrm>
        </p:grpSpPr>
        <p:sp>
          <p:nvSpPr>
            <p:cNvPr id="19570" name="WordArt 4"/>
            <p:cNvSpPr>
              <a:spLocks noChangeArrowheads="1" noChangeShapeType="1"/>
            </p:cNvSpPr>
            <p:nvPr/>
          </p:nvSpPr>
          <p:spPr bwMode="auto">
            <a:xfrm>
              <a:off x="3929058" y="3214686"/>
              <a:ext cx="3000396" cy="4286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b="1" kern="10" dirty="0">
                  <a:ln w="3175">
                    <a:solidFill>
                      <a:srgbClr val="00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05158"/>
                      </a:gs>
                      <a:gs pos="100000">
                        <a:srgbClr val="BAECFE"/>
                      </a:gs>
                    </a:gsLst>
                    <a:lin ang="2700000" scaled="1"/>
                  </a:gradFill>
                  <a:latin typeface="Arial Black" pitchFamily="34" charset="0"/>
                </a:rPr>
                <a:t>REGIO MAV</a:t>
              </a:r>
            </a:p>
          </p:txBody>
        </p:sp>
        <p:grpSp>
          <p:nvGrpSpPr>
            <p:cNvPr id="3" name="Gruppieren 128"/>
            <p:cNvGrpSpPr/>
            <p:nvPr/>
          </p:nvGrpSpPr>
          <p:grpSpPr>
            <a:xfrm>
              <a:off x="5000628" y="2143116"/>
              <a:ext cx="1997006" cy="1000132"/>
              <a:chOff x="5000628" y="2143116"/>
              <a:chExt cx="1997006" cy="1000132"/>
            </a:xfrm>
          </p:grpSpPr>
          <p:sp>
            <p:nvSpPr>
              <p:cNvPr id="5" name="Ellipse 4"/>
              <p:cNvSpPr/>
              <p:nvPr/>
            </p:nvSpPr>
            <p:spPr bwMode="auto">
              <a:xfrm>
                <a:off x="5143504" y="2571744"/>
                <a:ext cx="231640" cy="23813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6" name="Ellipse 5"/>
              <p:cNvSpPr/>
              <p:nvPr/>
            </p:nvSpPr>
            <p:spPr bwMode="auto">
              <a:xfrm>
                <a:off x="5000628" y="2357430"/>
                <a:ext cx="213630" cy="21431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grpSp>
            <p:nvGrpSpPr>
              <p:cNvPr id="4" name="Gruppieren 126"/>
              <p:cNvGrpSpPr/>
              <p:nvPr/>
            </p:nvGrpSpPr>
            <p:grpSpPr>
              <a:xfrm>
                <a:off x="5357818" y="2143116"/>
                <a:ext cx="1639816" cy="928674"/>
                <a:chOff x="5357818" y="2143116"/>
                <a:chExt cx="1639816" cy="928674"/>
              </a:xfrm>
            </p:grpSpPr>
            <p:sp>
              <p:nvSpPr>
                <p:cNvPr id="19571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357818" y="2833667"/>
                  <a:ext cx="1568519" cy="2381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WUPPERTAL</a:t>
                  </a:r>
                </a:p>
              </p:txBody>
            </p:sp>
            <p:sp>
              <p:nvSpPr>
                <p:cNvPr id="19572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395087" y="2357430"/>
                  <a:ext cx="1299835" cy="2169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Mettmann</a:t>
                  </a:r>
                </a:p>
              </p:txBody>
            </p:sp>
            <p:sp>
              <p:nvSpPr>
                <p:cNvPr id="19573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635469" y="2595550"/>
                  <a:ext cx="1362165" cy="23811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Niederberg</a:t>
                  </a:r>
                </a:p>
              </p:txBody>
            </p:sp>
            <p:sp>
              <p:nvSpPr>
                <p:cNvPr id="117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643570" y="2143116"/>
                  <a:ext cx="785816" cy="2143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 smtClean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ESSEN</a:t>
                  </a:r>
                  <a:endParaRPr lang="de-DE" sz="1000" kern="10" dirty="0">
                    <a:ln w="1016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2000" dir="5400000" algn="tl" rotWithShape="0">
                        <a:srgbClr val="000000">
                          <a:alpha val="29999"/>
                        </a:srgbClr>
                      </a:outerShdw>
                    </a:effectLst>
                    <a:latin typeface="Arial Black"/>
                  </a:endParaRPr>
                </a:p>
              </p:txBody>
            </p:sp>
          </p:grpSp>
          <p:sp>
            <p:nvSpPr>
              <p:cNvPr id="121" name="Ellipse 120"/>
              <p:cNvSpPr/>
              <p:nvPr/>
            </p:nvSpPr>
            <p:spPr bwMode="auto">
              <a:xfrm>
                <a:off x="5000628" y="2857496"/>
                <a:ext cx="285752" cy="2857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 bwMode="auto">
              <a:xfrm>
                <a:off x="5072066" y="2143116"/>
                <a:ext cx="213630" cy="21431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</p:grp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429124" y="3357562"/>
            <a:ext cx="1949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Aufgaben einer MAV</a:t>
            </a:r>
            <a:endParaRPr lang="de-DE" sz="1600" dirty="0"/>
          </a:p>
        </p:txBody>
      </p:sp>
      <p:sp>
        <p:nvSpPr>
          <p:cNvPr id="29" name="Rechteck 28"/>
          <p:cNvSpPr/>
          <p:nvPr/>
        </p:nvSpPr>
        <p:spPr>
          <a:xfrm>
            <a:off x="4429124" y="3571876"/>
            <a:ext cx="2211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Rechtsstellung der MAV</a:t>
            </a:r>
            <a:endParaRPr lang="de-DE" sz="1600" dirty="0"/>
          </a:p>
        </p:txBody>
      </p:sp>
      <p:sp>
        <p:nvSpPr>
          <p:cNvPr id="30" name="Rechteck 29"/>
          <p:cNvSpPr/>
          <p:nvPr/>
        </p:nvSpPr>
        <p:spPr>
          <a:xfrm>
            <a:off x="4429124" y="3929066"/>
            <a:ext cx="26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Geschäftsführung einer MAV</a:t>
            </a:r>
            <a:endParaRPr lang="de-DE" sz="1600" dirty="0"/>
          </a:p>
        </p:txBody>
      </p:sp>
      <p:sp>
        <p:nvSpPr>
          <p:cNvPr id="31" name="Rechteck 30"/>
          <p:cNvSpPr/>
          <p:nvPr/>
        </p:nvSpPr>
        <p:spPr>
          <a:xfrm>
            <a:off x="4429124" y="4143380"/>
            <a:ext cx="2149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Sachbedarf und Kosten</a:t>
            </a:r>
            <a:endParaRPr lang="de-DE" sz="1600" dirty="0"/>
          </a:p>
        </p:txBody>
      </p:sp>
      <p:sp>
        <p:nvSpPr>
          <p:cNvPr id="32" name="Rechteck 31"/>
          <p:cNvSpPr/>
          <p:nvPr/>
        </p:nvSpPr>
        <p:spPr>
          <a:xfrm>
            <a:off x="4429124" y="4500570"/>
            <a:ext cx="3074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Pflichten und Befugnisse der MAV</a:t>
            </a:r>
            <a:endParaRPr lang="de-DE" sz="1600" dirty="0"/>
          </a:p>
        </p:txBody>
      </p:sp>
      <p:sp>
        <p:nvSpPr>
          <p:cNvPr id="33" name="Rechteck 32"/>
          <p:cNvSpPr/>
          <p:nvPr/>
        </p:nvSpPr>
        <p:spPr>
          <a:xfrm>
            <a:off x="3714744" y="4857760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MAV als Interessenvertretung der Mitarbeitenden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6000760" y="5286388"/>
            <a:ext cx="1519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Schweigepflicht</a:t>
            </a:r>
            <a:endParaRPr lang="de-DE" sz="1600" dirty="0"/>
          </a:p>
        </p:txBody>
      </p:sp>
      <p:sp>
        <p:nvSpPr>
          <p:cNvPr id="35" name="Rechteck 34"/>
          <p:cNvSpPr/>
          <p:nvPr/>
        </p:nvSpPr>
        <p:spPr>
          <a:xfrm>
            <a:off x="4429124" y="5072074"/>
            <a:ext cx="2752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Informationsrecht und -pflicht</a:t>
            </a:r>
            <a:endParaRPr lang="de-DE" sz="1600" dirty="0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429124" y="2928934"/>
            <a:ext cx="271464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Neu in der MAV ? </a:t>
            </a:r>
            <a:endParaRPr lang="de-DE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Rectangle 7"/>
          <p:cNvSpPr txBox="1">
            <a:spLocks noChangeArrowheads="1"/>
          </p:cNvSpPr>
          <p:nvPr/>
        </p:nvSpPr>
        <p:spPr bwMode="auto">
          <a:xfrm>
            <a:off x="2643174" y="3357562"/>
            <a:ext cx="114300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Teil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1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143512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714612" y="5572140"/>
            <a:ext cx="6000792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2714612" y="4714884"/>
            <a:ext cx="6000792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14612" y="3071810"/>
            <a:ext cx="5929354" cy="71438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4"/>
          <p:cNvSpPr>
            <a:spLocks noChangeArrowheads="1"/>
          </p:cNvSpPr>
          <p:nvPr/>
        </p:nvSpPr>
        <p:spPr bwMode="auto">
          <a:xfrm>
            <a:off x="2643174" y="2071678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     § 2  Mitarbeiter </a:t>
            </a:r>
            <a:r>
              <a:rPr lang="de-DE" b="1" dirty="0">
                <a:cs typeface="Arial" pitchFamily="34" charset="0"/>
              </a:rPr>
              <a:t>und Mitarbeiterinnen </a:t>
            </a:r>
            <a:endParaRPr lang="de-DE" b="1" dirty="0" smtClean="0">
              <a:cs typeface="Arial" pitchFamily="34" charset="0"/>
            </a:endParaRPr>
          </a:p>
          <a:p>
            <a:r>
              <a:rPr lang="de-DE" sz="1600" b="1" dirty="0" smtClean="0">
                <a:cs typeface="Arial" pitchFamily="34" charset="0"/>
              </a:rPr>
              <a:t>   sind</a:t>
            </a:r>
            <a:r>
              <a:rPr lang="de-DE" sz="20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alle</a:t>
            </a:r>
            <a:r>
              <a:rPr lang="de-DE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400" b="1" dirty="0" smtClean="0">
                <a:cs typeface="Arial" pitchFamily="34" charset="0"/>
              </a:rPr>
              <a:t>in </a:t>
            </a:r>
            <a:r>
              <a:rPr lang="de-DE" sz="1400" b="1" dirty="0">
                <a:cs typeface="Arial" pitchFamily="34" charset="0"/>
              </a:rPr>
              <a:t>Dienst- und Arbeitsverhältnissen oder zu ihrer Ausbildung </a:t>
            </a:r>
            <a:endParaRPr lang="de-DE" sz="1400" b="1" dirty="0" smtClean="0">
              <a:cs typeface="Arial" pitchFamily="34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     Beschäftigten einer </a:t>
            </a:r>
            <a:r>
              <a:rPr lang="de-DE" b="1" dirty="0">
                <a:solidFill>
                  <a:srgbClr val="C00000"/>
                </a:solidFill>
                <a:cs typeface="Arial" pitchFamily="34" charset="0"/>
              </a:rPr>
              <a:t>Dienststelle</a:t>
            </a:r>
            <a:r>
              <a:rPr lang="de-DE" dirty="0">
                <a:cs typeface="Arial" pitchFamily="34" charset="0"/>
              </a:rPr>
              <a:t> </a:t>
            </a:r>
          </a:p>
        </p:txBody>
      </p:sp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2857488" y="3143248"/>
            <a:ext cx="57864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Dazu gehören auch Personen, </a:t>
            </a:r>
            <a:r>
              <a:rPr lang="de-DE" sz="1400" b="1" dirty="0" smtClean="0">
                <a:cs typeface="Arial" pitchFamily="34" charset="0"/>
              </a:rPr>
              <a:t>die </a:t>
            </a:r>
            <a:r>
              <a:rPr lang="de-DE" sz="1400" b="1" dirty="0">
                <a:cs typeface="Arial" pitchFamily="34" charset="0"/>
              </a:rPr>
              <a:t>mit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Gestellungsverträgen</a:t>
            </a:r>
            <a:r>
              <a:rPr lang="de-DE" sz="1600" b="1" dirty="0">
                <a:cs typeface="Arial" pitchFamily="34" charset="0"/>
              </a:rPr>
              <a:t> </a:t>
            </a:r>
            <a:r>
              <a:rPr lang="de-DE" sz="1400" b="1" dirty="0">
                <a:cs typeface="Arial" pitchFamily="34" charset="0"/>
              </a:rPr>
              <a:t>beschäftigt </a:t>
            </a:r>
            <a:endParaRPr lang="de-DE" sz="1400" b="1" dirty="0" smtClean="0">
              <a:cs typeface="Arial" pitchFamily="34" charset="0"/>
            </a:endParaRPr>
          </a:p>
          <a:p>
            <a:r>
              <a:rPr lang="de-DE" sz="1400" b="1" dirty="0" smtClean="0">
                <a:cs typeface="Arial" pitchFamily="34" charset="0"/>
              </a:rPr>
              <a:t>sind und Mitarbeitende von </a:t>
            </a:r>
            <a:r>
              <a:rPr lang="de-DE" sz="1400" b="1" dirty="0" smtClean="0">
                <a:solidFill>
                  <a:srgbClr val="0000FF"/>
                </a:solidFill>
                <a:cs typeface="Arial" pitchFamily="34" charset="0"/>
              </a:rPr>
              <a:t>Service- und Beschäftigungsgesellschaften </a:t>
            </a:r>
            <a:r>
              <a:rPr lang="de-DE" sz="1400" b="1" dirty="0" smtClean="0">
                <a:cs typeface="Arial" pitchFamily="34" charset="0"/>
              </a:rPr>
              <a:t>…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2714612" y="3857628"/>
            <a:ext cx="5929354" cy="642942"/>
            <a:chOff x="2714612" y="3857628"/>
            <a:chExt cx="5929354" cy="642942"/>
          </a:xfrm>
        </p:grpSpPr>
        <p:sp>
          <p:nvSpPr>
            <p:cNvPr id="43" name="Rechteck 42"/>
            <p:cNvSpPr/>
            <p:nvPr/>
          </p:nvSpPr>
          <p:spPr>
            <a:xfrm>
              <a:off x="2714612" y="3857628"/>
              <a:ext cx="5929354" cy="642942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22" name="Rechteck 12"/>
            <p:cNvSpPr>
              <a:spLocks noChangeArrowheads="1"/>
            </p:cNvSpPr>
            <p:nvPr/>
          </p:nvSpPr>
          <p:spPr bwMode="auto">
            <a:xfrm>
              <a:off x="2857488" y="3929066"/>
              <a:ext cx="57150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Voraussetzung ist </a:t>
              </a:r>
              <a:r>
                <a:rPr lang="de-DE" sz="1400" dirty="0" smtClean="0">
                  <a:cs typeface="Arial" pitchFamily="34" charset="0"/>
                </a:rPr>
                <a:t>eine </a:t>
              </a:r>
              <a:r>
                <a:rPr lang="de-DE" sz="1600" b="1" dirty="0">
                  <a:solidFill>
                    <a:srgbClr val="0000FF"/>
                  </a:solidFill>
                  <a:cs typeface="Arial" pitchFamily="34" charset="0"/>
                </a:rPr>
                <a:t>organisatorische </a:t>
              </a: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und </a:t>
              </a:r>
              <a:r>
                <a:rPr lang="de-DE" sz="1600" b="1" dirty="0">
                  <a:solidFill>
                    <a:srgbClr val="0000FF"/>
                  </a:solidFill>
                  <a:cs typeface="Arial" pitchFamily="34" charset="0"/>
                </a:rPr>
                <a:t>soziale</a:t>
              </a: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 Einbindung </a:t>
              </a:r>
              <a:r>
                <a:rPr lang="de-DE" sz="1400" dirty="0" smtClean="0">
                  <a:cs typeface="Arial" pitchFamily="34" charset="0"/>
                </a:rPr>
                <a:t>in </a:t>
              </a:r>
            </a:p>
            <a:p>
              <a:r>
                <a:rPr lang="de-DE" sz="1400" dirty="0" smtClean="0">
                  <a:cs typeface="Arial" pitchFamily="34" charset="0"/>
                </a:rPr>
                <a:t>die </a:t>
              </a:r>
              <a:r>
                <a:rPr lang="de-DE" sz="1400" dirty="0">
                  <a:cs typeface="Arial" pitchFamily="34" charset="0"/>
                </a:rPr>
                <a:t>Dienststelle </a:t>
              </a:r>
              <a:r>
                <a:rPr lang="de-DE" sz="1400" dirty="0" smtClean="0">
                  <a:cs typeface="Arial" pitchFamily="34" charset="0"/>
                </a:rPr>
                <a:t>sowie </a:t>
              </a:r>
              <a:r>
                <a:rPr lang="de-DE" sz="1400" dirty="0">
                  <a:cs typeface="Arial" pitchFamily="34" charset="0"/>
                </a:rPr>
                <a:t>eine </a:t>
              </a:r>
              <a:r>
                <a:rPr lang="de-DE" sz="1400" b="1" dirty="0" smtClean="0">
                  <a:cs typeface="Arial" pitchFamily="34" charset="0"/>
                </a:rPr>
                <a:t>Beschäftigung</a:t>
              </a:r>
              <a:r>
                <a:rPr lang="de-DE" sz="1400" dirty="0" smtClean="0">
                  <a:cs typeface="Arial" pitchFamily="34" charset="0"/>
                </a:rPr>
                <a:t> </a:t>
              </a:r>
              <a:r>
                <a:rPr lang="de-DE" sz="1400" b="1" dirty="0">
                  <a:cs typeface="Arial" pitchFamily="34" charset="0"/>
                </a:rPr>
                <a:t>von</a:t>
              </a:r>
              <a:r>
                <a:rPr lang="de-DE" sz="1400" dirty="0">
                  <a:cs typeface="Arial" pitchFamily="34" charset="0"/>
                </a:rPr>
                <a:t> </a:t>
              </a:r>
              <a:r>
                <a:rPr lang="de-DE" sz="1400" b="1" dirty="0">
                  <a:cs typeface="Arial" pitchFamily="34" charset="0"/>
                </a:rPr>
                <a:t>mehr als</a:t>
              </a:r>
              <a:r>
                <a:rPr lang="de-DE" sz="1400" dirty="0">
                  <a:cs typeface="Arial" pitchFamily="34" charset="0"/>
                </a:rPr>
                <a:t>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3 Monate </a:t>
              </a:r>
              <a:r>
                <a:rPr lang="de-DE" sz="1400" b="1" dirty="0">
                  <a:cs typeface="Arial" pitchFamily="34" charset="0"/>
                </a:rPr>
                <a:t>Dauer</a:t>
              </a:r>
            </a:p>
          </p:txBody>
        </p:sp>
      </p:grpSp>
      <p:sp>
        <p:nvSpPr>
          <p:cNvPr id="42" name="Rechteck 8"/>
          <p:cNvSpPr>
            <a:spLocks noChangeArrowheads="1"/>
          </p:cNvSpPr>
          <p:nvPr/>
        </p:nvSpPr>
        <p:spPr bwMode="auto">
          <a:xfrm>
            <a:off x="2857520" y="4929198"/>
            <a:ext cx="59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deren Beschäftigung oder Ausbildung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 überwiegend </a:t>
            </a:r>
            <a:r>
              <a:rPr lang="de-DE" sz="1200" b="1" i="1" dirty="0">
                <a:cs typeface="Arial" pitchFamily="34" charset="0"/>
              </a:rPr>
              <a:t>ihrer Heilung, </a:t>
            </a:r>
            <a:r>
              <a:rPr lang="de-DE" sz="1200" b="1" i="1" dirty="0" smtClean="0">
                <a:cs typeface="Arial" pitchFamily="34" charset="0"/>
              </a:rPr>
              <a:t>Wiedereingewöhnung</a:t>
            </a:r>
            <a:r>
              <a:rPr lang="de-DE" sz="1200" b="1" i="1" dirty="0">
                <a:cs typeface="Arial" pitchFamily="34" charset="0"/>
              </a:rPr>
              <a:t>,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beruflichen </a:t>
            </a:r>
            <a:r>
              <a:rPr lang="de-DE" sz="1200" b="1" i="1" dirty="0">
                <a:cs typeface="Arial" pitchFamily="34" charset="0"/>
              </a:rPr>
              <a:t>oder </a:t>
            </a:r>
            <a:r>
              <a:rPr lang="de-DE" sz="1200" b="1" i="1" dirty="0" smtClean="0">
                <a:cs typeface="Arial" pitchFamily="34" charset="0"/>
              </a:rPr>
              <a:t>sozialen </a:t>
            </a:r>
            <a:r>
              <a:rPr lang="de-DE" sz="1200" b="1" i="1" dirty="0">
                <a:cs typeface="Arial" pitchFamily="34" charset="0"/>
              </a:rPr>
              <a:t>Rehabilitation oder </a:t>
            </a:r>
            <a:r>
              <a:rPr lang="de-DE" sz="1200" b="1" i="1" dirty="0" smtClean="0">
                <a:cs typeface="Arial" pitchFamily="34" charset="0"/>
              </a:rPr>
              <a:t>ihrer </a:t>
            </a:r>
            <a:r>
              <a:rPr lang="de-DE" sz="1200" b="1" i="1" dirty="0">
                <a:cs typeface="Arial" pitchFamily="34" charset="0"/>
              </a:rPr>
              <a:t>Erziehung dient.</a:t>
            </a:r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 rot="10800000" flipH="1">
            <a:off x="2428860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071670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6" name="Rechteck 5"/>
          <p:cNvSpPr>
            <a:spLocks noChangeArrowheads="1"/>
          </p:cNvSpPr>
          <p:nvPr/>
        </p:nvSpPr>
        <p:spPr bwMode="auto">
          <a:xfrm>
            <a:off x="2857488" y="5715016"/>
            <a:ext cx="59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die </a:t>
            </a:r>
            <a:r>
              <a:rPr lang="de-DE" sz="1200" b="1" i="1" dirty="0">
                <a:cs typeface="Arial" pitchFamily="34" charset="0"/>
              </a:rPr>
              <a:t>im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pfarramtlichen Dienst</a:t>
            </a:r>
            <a:r>
              <a:rPr lang="de-DE" sz="1200" b="1" i="1" dirty="0">
                <a:cs typeface="Arial" pitchFamily="34" charset="0"/>
              </a:rPr>
              <a:t>, in der Ausbildung oder Vorbereitung </a:t>
            </a:r>
            <a:r>
              <a:rPr lang="de-DE" sz="1200" b="1" i="1" dirty="0" smtClean="0">
                <a:cs typeface="Arial" pitchFamily="34" charset="0"/>
              </a:rPr>
              <a:t>dazu stehen </a:t>
            </a:r>
            <a:r>
              <a:rPr lang="de-DE" sz="1200" b="1" i="1" dirty="0">
                <a:cs typeface="Arial" pitchFamily="34" charset="0"/>
              </a:rPr>
              <a:t>oder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als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Lehrende</a:t>
            </a:r>
            <a:r>
              <a:rPr lang="de-DE" sz="1200" b="1" i="1" dirty="0">
                <a:cs typeface="Arial" pitchFamily="34" charset="0"/>
              </a:rPr>
              <a:t> an Hochschulen und Fachhochschulen </a:t>
            </a:r>
            <a:r>
              <a:rPr lang="de-DE" sz="1200" b="1" i="1" dirty="0" smtClean="0">
                <a:cs typeface="Arial" pitchFamily="34" charset="0"/>
              </a:rPr>
              <a:t>in </a:t>
            </a:r>
            <a:r>
              <a:rPr lang="de-DE" sz="1200" b="1" i="1" dirty="0">
                <a:cs typeface="Arial" pitchFamily="34" charset="0"/>
              </a:rPr>
              <a:t>kirchlicher Trägerschaft tätig sind.</a:t>
            </a:r>
          </a:p>
        </p:txBody>
      </p:sp>
      <p:sp>
        <p:nvSpPr>
          <p:cNvPr id="47" name="Rechteck 46"/>
          <p:cNvSpPr/>
          <p:nvPr/>
        </p:nvSpPr>
        <p:spPr>
          <a:xfrm>
            <a:off x="1857356" y="4714884"/>
            <a:ext cx="2389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dirty="0" smtClean="0">
                <a:solidFill>
                  <a:srgbClr val="860000"/>
                </a:solidFill>
                <a:cs typeface="Arial" pitchFamily="34" charset="0"/>
              </a:rPr>
              <a:t>Ausgenommen sind Personen</a:t>
            </a:r>
            <a:endParaRPr lang="de-DE" sz="1400" b="1" i="1" dirty="0">
              <a:solidFill>
                <a:srgbClr val="860000"/>
              </a:solidFill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857356" y="5500702"/>
            <a:ext cx="1559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b="1" i="1" dirty="0">
                <a:solidFill>
                  <a:srgbClr val="860000"/>
                </a:solidFill>
                <a:cs typeface="Arial" pitchFamily="34" charset="0"/>
              </a:rPr>
              <a:t>Zusatz </a:t>
            </a:r>
            <a:r>
              <a:rPr lang="de-DE" sz="1400" b="1" i="1" dirty="0" smtClean="0">
                <a:solidFill>
                  <a:srgbClr val="860000"/>
                </a:solidFill>
                <a:cs typeface="Arial" pitchFamily="34" charset="0"/>
              </a:rPr>
              <a:t>für die </a:t>
            </a:r>
            <a:r>
              <a:rPr lang="de-DE" sz="1400" b="1" i="1" dirty="0" err="1" smtClean="0">
                <a:solidFill>
                  <a:srgbClr val="860000"/>
                </a:solidFill>
                <a:cs typeface="Arial" pitchFamily="34" charset="0"/>
              </a:rPr>
              <a:t>EKiR</a:t>
            </a:r>
            <a:endParaRPr lang="de-DE" sz="1400" b="1" i="1" dirty="0">
              <a:solidFill>
                <a:srgbClr val="860000"/>
              </a:solidFill>
              <a:cs typeface="Arial" pitchFamily="34" charset="0"/>
            </a:endParaRPr>
          </a:p>
        </p:txBody>
      </p:sp>
      <p:grpSp>
        <p:nvGrpSpPr>
          <p:cNvPr id="32" name="Gruppieren 9"/>
          <p:cNvGrpSpPr/>
          <p:nvPr/>
        </p:nvGrpSpPr>
        <p:grpSpPr>
          <a:xfrm>
            <a:off x="642910" y="500042"/>
            <a:ext cx="6715172" cy="1075944"/>
            <a:chOff x="642910" y="428604"/>
            <a:chExt cx="6715172" cy="1075944"/>
          </a:xfrm>
        </p:grpSpPr>
        <p:sp>
          <p:nvSpPr>
            <p:cNvPr id="33" name="Rechteck 32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428604"/>
              <a:ext cx="2928958" cy="10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Rechteck 34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5" grpId="0" animBg="1"/>
      <p:bldP spid="46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1"/>
          <p:cNvSpPr>
            <a:spLocks noChangeArrowheads="1"/>
          </p:cNvSpPr>
          <p:nvPr/>
        </p:nvSpPr>
        <p:spPr bwMode="auto">
          <a:xfrm>
            <a:off x="0" y="0"/>
            <a:ext cx="30003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00298" y="3214686"/>
            <a:ext cx="6215138" cy="114300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00266" y="4500570"/>
            <a:ext cx="6215138" cy="92869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643174" y="4572008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Werden durch Vereinbarung oder Satzung…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</a:p>
          <a:p>
            <a:r>
              <a:rPr lang="de-DE" sz="1400" b="1" dirty="0" smtClean="0">
                <a:cs typeface="Arial" pitchFamily="34" charset="0"/>
              </a:rPr>
              <a:t>Einrichtungen zur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gemeinsamen Wahrnehmung von Aufgaben </a:t>
            </a:r>
            <a:r>
              <a:rPr lang="de-DE" sz="1400" dirty="0" smtClean="0">
                <a:cs typeface="Arial" pitchFamily="34" charset="0"/>
              </a:rPr>
              <a:t>gebildet, gelten diese als Dienststellen im Sinne von § 3.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643174" y="5429264"/>
            <a:ext cx="6000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  <a:r>
              <a:rPr lang="de-DE" sz="1200" b="1" i="1" dirty="0" smtClean="0">
                <a:cs typeface="Arial" pitchFamily="34" charset="0"/>
              </a:rPr>
              <a:t> …nach dem Kirchengesetz über die Zusammenarbeit von Kirchengemeinden und Kirchenkreisen in gemeinsamen Angelegenheiten und die Errichtung von Verbänden (Verbandsgesetz) 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643206" y="3286124"/>
            <a:ext cx="6072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Als Dienststellen im Sinne von Abs.1 gelten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Dienststellenteile</a:t>
            </a:r>
            <a:r>
              <a:rPr lang="de-DE" sz="1400" b="1" dirty="0" smtClean="0">
                <a:cs typeface="Arial" pitchFamily="34" charset="0"/>
              </a:rPr>
              <a:t>, die durch Aufgabenbereich und Organisation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eigenständig</a:t>
            </a:r>
            <a:r>
              <a:rPr lang="de-DE" sz="1400" b="1" dirty="0" smtClean="0">
                <a:cs typeface="Arial" pitchFamily="34" charset="0"/>
              </a:rPr>
              <a:t> oder räumlich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weit entfernt </a:t>
            </a:r>
            <a:r>
              <a:rPr lang="de-DE" sz="1400" b="1" dirty="0" smtClean="0">
                <a:cs typeface="Arial" pitchFamily="34" charset="0"/>
              </a:rPr>
              <a:t>vom Sitz des Rechtsträgers sind und bei denen die Voraussetzungen des </a:t>
            </a:r>
          </a:p>
          <a:p>
            <a:r>
              <a:rPr lang="de-DE" sz="1400" b="1" dirty="0" smtClean="0">
                <a:cs typeface="Arial" pitchFamily="34" charset="0"/>
              </a:rPr>
              <a:t>§ 5 Abs.1 vorliegen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143404" y="4000504"/>
            <a:ext cx="2277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 smtClean="0">
                <a:cs typeface="Arial" pitchFamily="34" charset="0"/>
              </a:rPr>
              <a:t>… mindestens fünf Mitarbeitende </a:t>
            </a:r>
            <a:endParaRPr lang="de-DE" sz="1200" i="1" dirty="0">
              <a:cs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357422" y="1928802"/>
            <a:ext cx="6168319" cy="1114490"/>
            <a:chOff x="2357422" y="1928802"/>
            <a:chExt cx="6168319" cy="1114490"/>
          </a:xfrm>
        </p:grpSpPr>
        <p:sp>
          <p:nvSpPr>
            <p:cNvPr id="14" name="Rechteck 13"/>
            <p:cNvSpPr/>
            <p:nvPr/>
          </p:nvSpPr>
          <p:spPr>
            <a:xfrm>
              <a:off x="2357422" y="1928802"/>
              <a:ext cx="592935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600" b="1" dirty="0" smtClean="0">
                  <a:cs typeface="Arial" pitchFamily="34" charset="0"/>
                </a:rPr>
                <a:t>       § 3  </a:t>
              </a:r>
              <a:r>
                <a:rPr lang="de-DE" b="1" dirty="0" smtClean="0">
                  <a:cs typeface="Arial" pitchFamily="34" charset="0"/>
                </a:rPr>
                <a:t>Dienststellen </a:t>
              </a:r>
              <a:r>
                <a:rPr lang="de-DE" sz="1600" b="1" dirty="0" smtClean="0">
                  <a:cs typeface="Arial" pitchFamily="34" charset="0"/>
                </a:rPr>
                <a:t>sind die </a:t>
              </a:r>
            </a:p>
            <a:p>
              <a:pPr>
                <a:defRPr/>
              </a:pPr>
              <a:r>
                <a:rPr lang="de-DE" sz="1600" b="1" dirty="0" smtClean="0">
                  <a:solidFill>
                    <a:srgbClr val="C00000"/>
                  </a:solidFill>
                  <a:cs typeface="Arial" pitchFamily="34" charset="0"/>
                </a:rPr>
                <a:t>       rechtlich 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selbstständigen </a:t>
              </a:r>
              <a:r>
                <a:rPr lang="de-DE" sz="1600" b="1" dirty="0" smtClean="0">
                  <a:cs typeface="Arial" pitchFamily="34" charset="0"/>
                </a:rPr>
                <a:t>Körperschaften, Anstalten</a:t>
              </a:r>
              <a:r>
                <a:rPr lang="de-DE" sz="1600" b="1" dirty="0">
                  <a:cs typeface="Arial" pitchFamily="34" charset="0"/>
                </a:rPr>
                <a:t>, </a:t>
              </a:r>
              <a:r>
                <a:rPr lang="de-DE" sz="1600" b="1" dirty="0" smtClean="0">
                  <a:cs typeface="Arial" pitchFamily="34" charset="0"/>
                </a:rPr>
                <a:t>Stiftungen </a:t>
              </a:r>
            </a:p>
            <a:p>
              <a:pPr>
                <a:defRPr/>
              </a:pPr>
              <a:r>
                <a:rPr lang="de-DE" sz="1600" b="1" dirty="0">
                  <a:cs typeface="Arial" pitchFamily="34" charset="0"/>
                </a:rPr>
                <a:t> </a:t>
              </a:r>
              <a:r>
                <a:rPr lang="de-DE" sz="1600" b="1" dirty="0" smtClean="0">
                  <a:cs typeface="Arial" pitchFamily="34" charset="0"/>
                </a:rPr>
                <a:t>      und </a:t>
              </a:r>
              <a:r>
                <a:rPr lang="de-DE" sz="1600" b="1" dirty="0">
                  <a:cs typeface="Arial" pitchFamily="34" charset="0"/>
                </a:rPr>
                <a:t>Werke </a:t>
              </a:r>
              <a:r>
                <a:rPr lang="de-DE" sz="1600" dirty="0" smtClean="0">
                  <a:cs typeface="Arial" pitchFamily="34" charset="0"/>
                </a:rPr>
                <a:t>sowie </a:t>
              </a:r>
              <a:r>
                <a:rPr lang="de-DE" sz="1600" dirty="0">
                  <a:cs typeface="Arial" pitchFamily="34" charset="0"/>
                </a:rPr>
                <a:t>die </a:t>
              </a:r>
              <a:r>
                <a:rPr lang="de-DE" sz="1600" b="1" dirty="0" smtClean="0">
                  <a:solidFill>
                    <a:srgbClr val="0000FF"/>
                  </a:solidFill>
                  <a:cs typeface="Arial" pitchFamily="34" charset="0"/>
                </a:rPr>
                <a:t>rechtlich selbstständigen Einrichtungen</a:t>
              </a:r>
              <a:endParaRPr lang="de-DE" sz="1600" b="1" dirty="0"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072330" y="2643182"/>
              <a:ext cx="14534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dirty="0" smtClean="0">
                  <a:solidFill>
                    <a:srgbClr val="0000FF"/>
                  </a:solidFill>
                  <a:cs typeface="Arial" pitchFamily="34" charset="0"/>
                </a:rPr>
                <a:t>der </a:t>
              </a:r>
              <a:r>
                <a:rPr lang="de-DE" sz="2000" b="1" dirty="0" smtClean="0">
                  <a:solidFill>
                    <a:srgbClr val="0000FF"/>
                  </a:solidFill>
                  <a:cs typeface="Arial" pitchFamily="34" charset="0"/>
                </a:rPr>
                <a:t>Diakonie</a:t>
              </a:r>
              <a:endParaRPr lang="de-DE" sz="2000" dirty="0">
                <a:cs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28601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192882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285984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642910" y="428604"/>
            <a:ext cx="6715172" cy="1128429"/>
            <a:chOff x="642910" y="428604"/>
            <a:chExt cx="6715172" cy="1128429"/>
          </a:xfrm>
        </p:grpSpPr>
        <p:sp>
          <p:nvSpPr>
            <p:cNvPr id="26" name="Rechteck 25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85786" y="428604"/>
              <a:ext cx="3071834" cy="112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hteck 32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21"/>
          <p:cNvSpPr>
            <a:spLocks noChangeArrowheads="1"/>
          </p:cNvSpPr>
          <p:nvPr/>
        </p:nvSpPr>
        <p:spPr bwMode="auto">
          <a:xfrm>
            <a:off x="0" y="0"/>
            <a:ext cx="30003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428860" y="4429132"/>
            <a:ext cx="6286544" cy="107157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428860" y="3429000"/>
            <a:ext cx="6286543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357554" y="128586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           </a:t>
            </a:r>
          </a:p>
          <a:p>
            <a:r>
              <a:rPr lang="de-DE" sz="1200" b="1" i="1" dirty="0" smtClean="0"/>
              <a:t>Mitglieder der Dienststellenleitung und die Personen nach § 4 Absatz 2</a:t>
            </a:r>
          </a:p>
          <a:p>
            <a:r>
              <a:rPr lang="de-DE" sz="1200" b="1" i="1" dirty="0" smtClean="0"/>
              <a:t>      </a:t>
            </a:r>
            <a:r>
              <a:rPr lang="de-DE" sz="1200" b="1" i="1" dirty="0" smtClean="0">
                <a:solidFill>
                  <a:srgbClr val="C00000"/>
                </a:solidFill>
              </a:rPr>
              <a:t>werden von der MAV nicht vertreten</a:t>
            </a:r>
            <a:endParaRPr lang="de-DE" sz="1200" b="1" i="1" dirty="0">
              <a:solidFill>
                <a:srgbClr val="C00000"/>
              </a:solidFill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571736" y="2500306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§ 4   </a:t>
            </a:r>
            <a:r>
              <a:rPr lang="de-DE" b="1" dirty="0" smtClean="0">
                <a:cs typeface="Arial" pitchFamily="34" charset="0"/>
              </a:rPr>
              <a:t>Dienststellenleitungen </a:t>
            </a:r>
          </a:p>
          <a:p>
            <a:pPr>
              <a:defRPr/>
            </a:pPr>
            <a:r>
              <a:rPr lang="de-DE" sz="1400" b="1" dirty="0" smtClean="0">
                <a:cs typeface="Arial" pitchFamily="34" charset="0"/>
              </a:rPr>
              <a:t>sind </a:t>
            </a:r>
            <a:r>
              <a:rPr lang="de-DE" sz="1400" b="1" dirty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nach </a:t>
            </a:r>
            <a:r>
              <a:rPr lang="de-DE" sz="1400" b="1" dirty="0">
                <a:cs typeface="Arial" pitchFamily="34" charset="0"/>
              </a:rPr>
              <a:t>Verfassung, Gesetz oder Satzung </a:t>
            </a:r>
            <a:r>
              <a:rPr lang="de-DE" sz="1400" b="1" dirty="0" smtClean="0">
                <a:cs typeface="Arial" pitchFamily="34" charset="0"/>
              </a:rPr>
              <a:t>leitenden Organe oder </a:t>
            </a:r>
            <a:r>
              <a:rPr lang="de-DE" sz="1400" b="1" dirty="0">
                <a:cs typeface="Arial" pitchFamily="34" charset="0"/>
              </a:rPr>
              <a:t>Personen der Dienststellen.</a:t>
            </a:r>
          </a:p>
        </p:txBody>
      </p:sp>
      <p:sp>
        <p:nvSpPr>
          <p:cNvPr id="27" name="Rechteck 26"/>
          <p:cNvSpPr/>
          <p:nvPr/>
        </p:nvSpPr>
        <p:spPr>
          <a:xfrm>
            <a:off x="2571736" y="350043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Zur Dienststellenleitung gehören </a:t>
            </a:r>
          </a:p>
          <a:p>
            <a:r>
              <a:rPr lang="de-DE" sz="1400" b="1" dirty="0" smtClean="0">
                <a:cs typeface="Arial" pitchFamily="34" charset="0"/>
              </a:rPr>
              <a:t>auch die mit der Geschäftsführung beauftragten Personen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und ihre ständigen Vertreter </a:t>
            </a:r>
            <a:r>
              <a:rPr lang="de-DE" sz="1400" b="1" dirty="0" smtClean="0">
                <a:cs typeface="Arial" pitchFamily="34" charset="0"/>
              </a:rPr>
              <a:t>oder Vertreterinnen.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571736" y="4500570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Daneben gehören die Personen zur Dienststellenleitung, </a:t>
            </a:r>
          </a:p>
          <a:p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allein oder gemeinsam </a:t>
            </a:r>
            <a:r>
              <a:rPr lang="de-DE" sz="1400" dirty="0" smtClean="0">
                <a:cs typeface="Arial" pitchFamily="34" charset="0"/>
              </a:rPr>
              <a:t>mit anderen Personen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ständig </a:t>
            </a:r>
            <a:r>
              <a:rPr lang="de-DE" sz="1400" dirty="0" smtClean="0">
                <a:cs typeface="Arial" pitchFamily="34" charset="0"/>
              </a:rPr>
              <a:t>und </a:t>
            </a:r>
            <a:r>
              <a:rPr lang="de-DE" sz="1400" b="1" dirty="0" smtClean="0">
                <a:cs typeface="Arial" pitchFamily="34" charset="0"/>
              </a:rPr>
              <a:t>nicht nur in Einzelfällen</a:t>
            </a:r>
            <a:r>
              <a:rPr lang="de-DE" sz="1400" dirty="0" smtClean="0">
                <a:cs typeface="Arial" pitchFamily="34" charset="0"/>
              </a:rPr>
              <a:t> zu </a:t>
            </a:r>
            <a:r>
              <a:rPr lang="de-DE" sz="1400" b="1" dirty="0" smtClean="0">
                <a:solidFill>
                  <a:srgbClr val="0000FF"/>
                </a:solidFill>
                <a:cs typeface="Arial" pitchFamily="34" charset="0"/>
              </a:rPr>
              <a:t>Entscheidungen in Angelegenheiten </a:t>
            </a:r>
            <a:r>
              <a:rPr lang="de-DE" sz="1400" dirty="0" smtClean="0">
                <a:cs typeface="Arial" pitchFamily="34" charset="0"/>
              </a:rPr>
              <a:t>befugt sind, die nach diesem Kirchengesetz der </a:t>
            </a:r>
            <a:r>
              <a:rPr lang="de-DE" sz="1400" b="1" dirty="0" err="1" smtClean="0">
                <a:cs typeface="Arial" pitchFamily="34" charset="0"/>
              </a:rPr>
              <a:t>Mitberatung</a:t>
            </a:r>
            <a:r>
              <a:rPr lang="de-DE" sz="1400" dirty="0" smtClean="0">
                <a:cs typeface="Arial" pitchFamily="34" charset="0"/>
              </a:rPr>
              <a:t> oder </a:t>
            </a:r>
            <a:r>
              <a:rPr lang="de-DE" sz="1400" b="1" dirty="0" smtClean="0">
                <a:cs typeface="Arial" pitchFamily="34" charset="0"/>
              </a:rPr>
              <a:t>Mitbestimmung</a:t>
            </a:r>
            <a:r>
              <a:rPr lang="de-DE" sz="1400" dirty="0" smtClean="0">
                <a:cs typeface="Arial" pitchFamily="34" charset="0"/>
              </a:rPr>
              <a:t> unterliegen</a:t>
            </a:r>
            <a:endParaRPr lang="de-DE" sz="1400" dirty="0">
              <a:cs typeface="Arial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28860" y="5643578"/>
            <a:ext cx="6286544" cy="357190"/>
            <a:chOff x="2428860" y="5643578"/>
            <a:chExt cx="6286544" cy="357190"/>
          </a:xfrm>
        </p:grpSpPr>
        <p:sp>
          <p:nvSpPr>
            <p:cNvPr id="40" name="Rechteck 39"/>
            <p:cNvSpPr/>
            <p:nvPr/>
          </p:nvSpPr>
          <p:spPr bwMode="auto">
            <a:xfrm>
              <a:off x="2428860" y="5643578"/>
              <a:ext cx="6286544" cy="35719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532"/>
            <p:cNvSpPr>
              <a:spLocks noChangeArrowheads="1"/>
            </p:cNvSpPr>
            <p:nvPr/>
          </p:nvSpPr>
          <p:spPr bwMode="auto">
            <a:xfrm>
              <a:off x="2571736" y="5643578"/>
              <a:ext cx="60007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cs typeface="Arial" pitchFamily="34" charset="0"/>
                </a:rPr>
                <a:t>Personen, die zur Dienststellenleitung gehören,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sind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der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MAV zu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benennen</a:t>
              </a:r>
              <a:r>
                <a:rPr lang="de-DE" sz="1400" b="1" dirty="0"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14546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1454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357290" y="3571876"/>
            <a:ext cx="81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Absatz 2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14546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4" name="Gruppieren 6"/>
          <p:cNvGrpSpPr/>
          <p:nvPr/>
        </p:nvGrpSpPr>
        <p:grpSpPr>
          <a:xfrm>
            <a:off x="642910" y="500042"/>
            <a:ext cx="6715172" cy="1285884"/>
            <a:chOff x="642910" y="285728"/>
            <a:chExt cx="6715172" cy="1285884"/>
          </a:xfrm>
        </p:grpSpPr>
        <p:sp>
          <p:nvSpPr>
            <p:cNvPr id="25" name="Rechteck 24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285728"/>
              <a:ext cx="350046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Rechteck 37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21"/>
          <p:cNvSpPr>
            <a:spLocks noChangeArrowheads="1"/>
          </p:cNvSpPr>
          <p:nvPr/>
        </p:nvSpPr>
        <p:spPr bwMode="auto">
          <a:xfrm>
            <a:off x="0" y="0"/>
            <a:ext cx="27146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00298" y="3857628"/>
            <a:ext cx="6215106" cy="64294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00298" y="2928934"/>
            <a:ext cx="6215106" cy="85725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2500298" y="4786322"/>
            <a:ext cx="6215106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571736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cs typeface="Arial" pitchFamily="34" charset="0"/>
              </a:rPr>
              <a:t>§ 5  </a:t>
            </a:r>
            <a:r>
              <a:rPr lang="de-DE" b="1" dirty="0" smtClean="0">
                <a:cs typeface="Arial" pitchFamily="34" charset="0"/>
              </a:rPr>
              <a:t>Mitarbeitervertretungen</a:t>
            </a:r>
            <a:endParaRPr lang="de-DE" b="1" dirty="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71736" y="2071678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( 1 ) </a:t>
            </a:r>
            <a:r>
              <a:rPr lang="de-DE" sz="1400" b="1" dirty="0" smtClean="0">
                <a:cs typeface="Arial" pitchFamily="34" charset="0"/>
              </a:rPr>
              <a:t>In Dienststellen, in denen die Zahl der wahlberechtigten Mitarbeitenden </a:t>
            </a:r>
          </a:p>
          <a:p>
            <a:r>
              <a:rPr lang="de-DE" sz="1400" b="1" dirty="0" smtClean="0">
                <a:cs typeface="Arial" pitchFamily="34" charset="0"/>
              </a:rPr>
              <a:t>in der Regel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mindestens fünf </a:t>
            </a:r>
            <a:r>
              <a:rPr lang="de-DE" sz="1400" b="1" dirty="0" smtClean="0">
                <a:cs typeface="Arial" pitchFamily="34" charset="0"/>
              </a:rPr>
              <a:t>beträgt, von denen mindestens drei wählbar sind, </a:t>
            </a:r>
          </a:p>
          <a:p>
            <a:r>
              <a:rPr lang="de-DE" sz="1400" b="1" dirty="0" smtClean="0">
                <a:cs typeface="Arial" pitchFamily="34" charset="0"/>
              </a:rPr>
              <a:t>sind Mitarbeitervertretungen zu bilden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71736" y="3000372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( 2 )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Unabhängig</a:t>
            </a:r>
            <a:r>
              <a:rPr lang="de-DE" sz="1400" b="1" dirty="0" smtClean="0">
                <a:cs typeface="Arial" pitchFamily="34" charset="0"/>
              </a:rPr>
              <a:t> von den Voraussetzungen des Abs.1 kann im Rahmen </a:t>
            </a:r>
          </a:p>
          <a:p>
            <a:r>
              <a:rPr lang="de-DE" sz="1400" b="1" dirty="0" smtClean="0">
                <a:cs typeface="Arial" pitchFamily="34" charset="0"/>
              </a:rPr>
              <a:t>einer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Wahlgemeinschaft</a:t>
            </a:r>
            <a:r>
              <a:rPr lang="de-DE" sz="1400" b="1" dirty="0" smtClean="0">
                <a:cs typeface="Arial" pitchFamily="34" charset="0"/>
              </a:rPr>
              <a:t> eine Gemeinsame Mitarbeitervertretung für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mehrere </a:t>
            </a:r>
            <a:r>
              <a:rPr lang="de-DE" sz="1400" b="1" dirty="0" smtClean="0">
                <a:cs typeface="Arial" pitchFamily="34" charset="0"/>
              </a:rPr>
              <a:t>benachbarte Dienststellen gebildet werden…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71736" y="385762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…wenn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im Einvernehmen </a:t>
            </a:r>
            <a:r>
              <a:rPr lang="de-DE" sz="1200" b="1" i="1" dirty="0" smtClean="0">
                <a:cs typeface="Arial" pitchFamily="34" charset="0"/>
              </a:rPr>
              <a:t>zwischen allen beteiligten Dienststellenleitungen und den jeweiligen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Mehrheiten </a:t>
            </a:r>
            <a:r>
              <a:rPr lang="de-DE" sz="1200" b="1" i="1" dirty="0" smtClean="0">
                <a:cs typeface="Arial" pitchFamily="34" charset="0"/>
              </a:rPr>
              <a:t>der Mitarbeitenden dies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auf Antrag </a:t>
            </a:r>
            <a:r>
              <a:rPr lang="de-DE" sz="1200" b="1" i="1" dirty="0" smtClean="0">
                <a:cs typeface="Arial" pitchFamily="34" charset="0"/>
              </a:rPr>
              <a:t>eines der Beteiligten schriftlich festgelegt worden ist.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71736" y="4786322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( 4 ) </a:t>
            </a:r>
            <a:r>
              <a:rPr lang="de-DE" sz="1400" dirty="0" smtClean="0">
                <a:cs typeface="Arial" pitchFamily="34" charset="0"/>
              </a:rPr>
              <a:t>Liegen bei einer dieser Dienststellen die Voraussetzungen des Abs.1 nicht </a:t>
            </a:r>
          </a:p>
          <a:p>
            <a:r>
              <a:rPr lang="de-DE" sz="1400" dirty="0" smtClean="0">
                <a:cs typeface="Arial" pitchFamily="34" charset="0"/>
              </a:rPr>
              <a:t>vor, so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soll</a:t>
            </a:r>
            <a:r>
              <a:rPr lang="de-DE" sz="1400" b="1" dirty="0" smtClean="0">
                <a:cs typeface="Arial" pitchFamily="34" charset="0"/>
              </a:rPr>
              <a:t> die Dienststellenleitung </a:t>
            </a:r>
            <a:r>
              <a:rPr lang="de-DE" sz="1400" dirty="0" smtClean="0">
                <a:cs typeface="Arial" pitchFamily="34" charset="0"/>
              </a:rPr>
              <a:t>rechtzeitig vor Beginn des Wahlverfahrens bei einer der </a:t>
            </a:r>
            <a:r>
              <a:rPr lang="de-DE" sz="1400" b="1" dirty="0" smtClean="0">
                <a:cs typeface="Arial" pitchFamily="34" charset="0"/>
              </a:rPr>
              <a:t>benachbarten</a:t>
            </a:r>
            <a:r>
              <a:rPr lang="de-DE" sz="1400" dirty="0" smtClean="0">
                <a:cs typeface="Arial" pitchFamily="34" charset="0"/>
              </a:rPr>
              <a:t> Dienststellen den Antrag nach Absatz 2 stellen.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71736" y="564357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( 5 ) </a:t>
            </a:r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Gemeinsame Mitarbeitervertretung </a:t>
            </a:r>
            <a:r>
              <a:rPr lang="de-DE" sz="1400" dirty="0" smtClean="0">
                <a:cs typeface="Arial" pitchFamily="34" charset="0"/>
              </a:rPr>
              <a:t>ist zuständig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für alle </a:t>
            </a:r>
            <a:r>
              <a:rPr lang="de-DE" sz="1400" dirty="0" smtClean="0">
                <a:cs typeface="Arial" pitchFamily="34" charset="0"/>
              </a:rPr>
              <a:t>von der </a:t>
            </a:r>
          </a:p>
          <a:p>
            <a:r>
              <a:rPr lang="de-DE" sz="1400" dirty="0" smtClean="0">
                <a:cs typeface="Arial" pitchFamily="34" charset="0"/>
              </a:rPr>
              <a:t>Festlegung </a:t>
            </a:r>
            <a:r>
              <a:rPr lang="de-DE" sz="1400" b="1" dirty="0" smtClean="0">
                <a:cs typeface="Arial" pitchFamily="34" charset="0"/>
              </a:rPr>
              <a:t>betroffenen Dienststellen</a:t>
            </a:r>
            <a:r>
              <a:rPr lang="de-DE" sz="1400" dirty="0" smtClean="0">
                <a:cs typeface="Arial" pitchFamily="34" charset="0"/>
              </a:rPr>
              <a:t>. Partner der Gemeinsamen MAV sind </a:t>
            </a:r>
          </a:p>
          <a:p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beteiligten</a:t>
            </a:r>
            <a:r>
              <a:rPr lang="de-DE" sz="1400" dirty="0" smtClean="0">
                <a:cs typeface="Arial" pitchFamily="34" charset="0"/>
              </a:rPr>
              <a:t> Dienststellenleitungen.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214546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214546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14546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14546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42910" y="3786190"/>
            <a:ext cx="1553961" cy="419875"/>
            <a:chOff x="642910" y="3786190"/>
            <a:chExt cx="1553961" cy="419875"/>
          </a:xfrm>
        </p:grpSpPr>
        <p:sp>
          <p:nvSpPr>
            <p:cNvPr id="36" name="Rechteck 35"/>
            <p:cNvSpPr/>
            <p:nvPr/>
          </p:nvSpPr>
          <p:spPr>
            <a:xfrm>
              <a:off x="642910" y="3786190"/>
              <a:ext cx="1372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  <a:cs typeface="Arial" pitchFamily="34" charset="0"/>
                </a:rPr>
                <a:t>Wahlgemeinschaft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1285852" y="3929066"/>
              <a:ext cx="9110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  <a:cs typeface="Arial" pitchFamily="34" charset="0"/>
                </a:rPr>
                <a:t>auf Antrag </a:t>
              </a:r>
              <a:endParaRPr lang="de-DE" sz="1200" dirty="0"/>
            </a:p>
          </p:txBody>
        </p:sp>
      </p:grpSp>
      <p:sp>
        <p:nvSpPr>
          <p:cNvPr id="42" name="Rechteck 41"/>
          <p:cNvSpPr/>
          <p:nvPr/>
        </p:nvSpPr>
        <p:spPr>
          <a:xfrm>
            <a:off x="428596" y="5000636"/>
            <a:ext cx="1717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 …keine Mitarbeitenden</a:t>
            </a:r>
          </a:p>
          <a:p>
            <a:r>
              <a:rPr lang="de-DE" sz="1200" b="1" dirty="0" smtClean="0">
                <a:cs typeface="Arial" pitchFamily="34" charset="0"/>
              </a:rPr>
              <a:t>         ohne betriebliche</a:t>
            </a:r>
          </a:p>
          <a:p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 Interessenvertretung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928694" cy="5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uppieren 6"/>
          <p:cNvGrpSpPr/>
          <p:nvPr/>
        </p:nvGrpSpPr>
        <p:grpSpPr>
          <a:xfrm>
            <a:off x="642910" y="571480"/>
            <a:ext cx="6715172" cy="866004"/>
            <a:chOff x="642910" y="571480"/>
            <a:chExt cx="6715172" cy="866004"/>
          </a:xfrm>
        </p:grpSpPr>
        <p:sp>
          <p:nvSpPr>
            <p:cNvPr id="30" name="Rechteck 29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14348" y="571480"/>
              <a:ext cx="2357454" cy="8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hteck 31"/>
            <p:cNvSpPr/>
            <p:nvPr/>
          </p:nvSpPr>
          <p:spPr>
            <a:xfrm>
              <a:off x="3357554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00298" y="4714884"/>
            <a:ext cx="6143668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00298" y="3500438"/>
            <a:ext cx="6143668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43174" y="1928802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§ 6    </a:t>
            </a:r>
            <a:r>
              <a:rPr lang="de-DE" sz="1600" b="1" dirty="0" smtClean="0">
                <a:cs typeface="Arial" pitchFamily="34" charset="0"/>
              </a:rPr>
              <a:t>Gesamtmitarbeitervertretungen</a:t>
            </a:r>
            <a:endParaRPr lang="de-DE" sz="1600" b="1" dirty="0">
              <a:cs typeface="Arial" pitchFamily="34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500298" y="2285992"/>
            <a:ext cx="6143668" cy="1071570"/>
            <a:chOff x="2500298" y="2285992"/>
            <a:chExt cx="6143668" cy="1071570"/>
          </a:xfrm>
        </p:grpSpPr>
        <p:sp>
          <p:nvSpPr>
            <p:cNvPr id="27" name="Rechteck 26"/>
            <p:cNvSpPr/>
            <p:nvPr/>
          </p:nvSpPr>
          <p:spPr bwMode="auto">
            <a:xfrm>
              <a:off x="2500298" y="2285992"/>
              <a:ext cx="6143668" cy="107157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643174" y="2357430"/>
              <a:ext cx="59293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>
                  <a:cs typeface="Arial" pitchFamily="34" charset="0"/>
                </a:rPr>
                <a:t>( 1 ) </a:t>
              </a:r>
              <a:r>
                <a:rPr lang="de-DE" sz="1400" dirty="0" smtClean="0">
                  <a:cs typeface="Arial" pitchFamily="34" charset="0"/>
                </a:rPr>
                <a:t>Bestehen bei einer kirchlichen Körperschaft </a:t>
              </a:r>
              <a:r>
                <a:rPr lang="de-DE" sz="1200" dirty="0" smtClean="0">
                  <a:cs typeface="Arial" pitchFamily="34" charset="0"/>
                </a:rPr>
                <a:t>..ff  </a:t>
              </a:r>
              <a:r>
                <a:rPr lang="de-DE" sz="1400" dirty="0" smtClean="0">
                  <a:cs typeface="Arial" pitchFamily="34" charset="0"/>
                </a:rPr>
                <a:t>oder einer Einrichtung der Diakonie </a:t>
              </a:r>
              <a:r>
                <a:rPr lang="de-DE" sz="1400" b="1" dirty="0" smtClean="0">
                  <a:cs typeface="Arial" pitchFamily="34" charset="0"/>
                </a:rPr>
                <a:t>mehrere</a:t>
              </a:r>
              <a:r>
                <a:rPr lang="de-DE" sz="1400" dirty="0" smtClean="0">
                  <a:cs typeface="Arial" pitchFamily="34" charset="0"/>
                </a:rPr>
                <a:t> Mitarbeitervertretungen, ist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auf Antrag der Mehrheit </a:t>
              </a:r>
              <a:r>
                <a:rPr lang="de-DE" sz="1400" dirty="0" smtClean="0">
                  <a:cs typeface="Arial" pitchFamily="34" charset="0"/>
                </a:rPr>
                <a:t>dieser </a:t>
              </a:r>
              <a:r>
                <a:rPr lang="de-DE" sz="1400" dirty="0" err="1" smtClean="0">
                  <a:cs typeface="Arial" pitchFamily="34" charset="0"/>
                </a:rPr>
                <a:t>MAVen</a:t>
              </a:r>
              <a:r>
                <a:rPr lang="de-DE" sz="1400" dirty="0" smtClean="0">
                  <a:cs typeface="Arial" pitchFamily="34" charset="0"/>
                </a:rPr>
                <a:t> eine Gesamtmitarbeitervertretung zu bilden; 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                         </a:t>
              </a:r>
              <a:r>
                <a:rPr lang="de-DE" sz="1200" i="1" dirty="0" smtClean="0">
                  <a:cs typeface="Arial" pitchFamily="34" charset="0"/>
                </a:rPr>
                <a:t>bei zwei </a:t>
              </a:r>
              <a:r>
                <a:rPr lang="de-DE" sz="1200" i="1" dirty="0" err="1" smtClean="0">
                  <a:cs typeface="Arial" pitchFamily="34" charset="0"/>
                </a:rPr>
                <a:t>MAVen</a:t>
              </a:r>
              <a:r>
                <a:rPr lang="de-DE" sz="1200" i="1" dirty="0" smtClean="0">
                  <a:cs typeface="Arial" pitchFamily="34" charset="0"/>
                </a:rPr>
                <a:t> genügt der Antrag einer Mitarbeitervertretung.</a:t>
              </a:r>
              <a:endParaRPr lang="de-DE" sz="1200" i="1" dirty="0">
                <a:cs typeface="Arial" pitchFamily="34" charset="0"/>
              </a:endParaRPr>
            </a:p>
          </p:txBody>
        </p:sp>
      </p:grpSp>
      <p:sp>
        <p:nvSpPr>
          <p:cNvPr id="31" name="Rechteck 30"/>
          <p:cNvSpPr/>
          <p:nvPr/>
        </p:nvSpPr>
        <p:spPr>
          <a:xfrm>
            <a:off x="2571736" y="3500438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( 2 ) </a:t>
            </a:r>
            <a:r>
              <a:rPr lang="de-DE" sz="1400" dirty="0" smtClean="0">
                <a:cs typeface="Arial" pitchFamily="34" charset="0"/>
              </a:rPr>
              <a:t>Die Gesamtmitarbeitervertretung ist zuständig für die Aufgaben der MAV, </a:t>
            </a:r>
          </a:p>
          <a:p>
            <a:r>
              <a:rPr lang="de-DE" sz="1400" dirty="0" smtClean="0">
                <a:cs typeface="Arial" pitchFamily="34" charset="0"/>
              </a:rPr>
              <a:t>     soweit sie Mitarbeitende </a:t>
            </a:r>
            <a:r>
              <a:rPr lang="de-DE" sz="1400" b="1" dirty="0" smtClean="0">
                <a:cs typeface="Arial" pitchFamily="34" charset="0"/>
              </a:rPr>
              <a:t>aus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mehreren</a:t>
            </a:r>
            <a:r>
              <a:rPr lang="de-DE" sz="1400" b="1" dirty="0" smtClean="0">
                <a:cs typeface="Arial" pitchFamily="34" charset="0"/>
              </a:rPr>
              <a:t> oder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allen</a:t>
            </a:r>
            <a:r>
              <a:rPr lang="de-DE" sz="1400" b="1" dirty="0" smtClean="0">
                <a:cs typeface="Arial" pitchFamily="34" charset="0"/>
              </a:rPr>
              <a:t> Dienststellen </a:t>
            </a:r>
            <a:r>
              <a:rPr lang="de-DE" sz="1400" dirty="0" smtClean="0">
                <a:cs typeface="Arial" pitchFamily="34" charset="0"/>
              </a:rPr>
              <a:t>betreffen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86050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Darüber hinaus übernimmt die Gesamtmitarbeitervertretung die Aufgaben der MAV, </a:t>
            </a:r>
          </a:p>
          <a:p>
            <a:r>
              <a:rPr lang="de-DE" sz="1200" b="1" i="1" dirty="0" smtClean="0">
                <a:cs typeface="Arial" pitchFamily="34" charset="0"/>
              </a:rPr>
              <a:t>wenn in einer Dienststelle vorübergehend keine Mitarbeitervertretung vorhanden ist.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571736" y="4786322"/>
            <a:ext cx="6000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( 3 ) </a:t>
            </a:r>
            <a:r>
              <a:rPr lang="de-DE" sz="1400" dirty="0" smtClean="0">
                <a:cs typeface="Arial" pitchFamily="34" charset="0"/>
              </a:rPr>
              <a:t>Die Gesamtmitarbeitervertretung wird aus den </a:t>
            </a:r>
            <a:r>
              <a:rPr lang="de-DE" sz="1400" dirty="0" err="1" smtClean="0">
                <a:cs typeface="Arial" pitchFamily="34" charset="0"/>
              </a:rPr>
              <a:t>MAVen</a:t>
            </a:r>
            <a:r>
              <a:rPr lang="de-DE" sz="1400" dirty="0" smtClean="0">
                <a:cs typeface="Arial" pitchFamily="34" charset="0"/>
              </a:rPr>
              <a:t> nach Abs.1 gebildet, </a:t>
            </a:r>
          </a:p>
          <a:p>
            <a:r>
              <a:rPr lang="de-DE" sz="1400" dirty="0" smtClean="0">
                <a:cs typeface="Arial" pitchFamily="34" charset="0"/>
              </a:rPr>
              <a:t>      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je ein Mitglied </a:t>
            </a:r>
            <a:r>
              <a:rPr lang="de-DE" sz="1400" dirty="0" smtClean="0">
                <a:cs typeface="Arial" pitchFamily="34" charset="0"/>
              </a:rPr>
              <a:t>in die Gesamtmitarbeitervertretung entsenden. </a:t>
            </a:r>
          </a:p>
          <a:p>
            <a:r>
              <a:rPr lang="de-DE" sz="1200" i="1" dirty="0" smtClean="0">
                <a:cs typeface="Arial" pitchFamily="34" charset="0"/>
              </a:rPr>
              <a:t>       Die Zahl der Mitglieder der Gesamtmitarbeitervertretung kann abweichend von Satz 1</a:t>
            </a:r>
          </a:p>
          <a:p>
            <a:r>
              <a:rPr lang="de-DE" sz="1200" i="1" dirty="0" smtClean="0">
                <a:cs typeface="Arial" pitchFamily="34" charset="0"/>
              </a:rPr>
              <a:t>       durch Dienstvereinbarung geregelt werden. </a:t>
            </a:r>
            <a:endParaRPr lang="de-DE" sz="1200" i="1" dirty="0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714612" y="578645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>
                <a:cs typeface="Arial" pitchFamily="34" charset="0"/>
              </a:rPr>
              <a:t>( 6 ) </a:t>
            </a:r>
            <a:r>
              <a:rPr lang="de-DE" sz="1200" b="1" i="1" dirty="0" smtClean="0">
                <a:cs typeface="Arial" pitchFamily="34" charset="0"/>
              </a:rPr>
              <a:t>Für die Gesamtmitarbeitervertretung gelten die Bestimmungen für die MAV</a:t>
            </a:r>
          </a:p>
          <a:p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       mit Ausnahme des § 20 Absätze 2 bis 4 </a:t>
            </a:r>
            <a:r>
              <a:rPr lang="de-DE" sz="1200" b="1" i="1" dirty="0" smtClean="0">
                <a:cs typeface="Arial" pitchFamily="34" charset="0"/>
              </a:rPr>
              <a:t>sinngemäß.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357422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5400000" flipH="1">
            <a:off x="4536281" y="6322239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357422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000232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48" name="Gruppieren 6"/>
          <p:cNvGrpSpPr/>
          <p:nvPr/>
        </p:nvGrpSpPr>
        <p:grpSpPr>
          <a:xfrm>
            <a:off x="642910" y="571480"/>
            <a:ext cx="6715172" cy="866004"/>
            <a:chOff x="642910" y="571480"/>
            <a:chExt cx="6715172" cy="866004"/>
          </a:xfrm>
        </p:grpSpPr>
        <p:sp>
          <p:nvSpPr>
            <p:cNvPr id="49" name="Rechteck 48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14348" y="571480"/>
              <a:ext cx="2357454" cy="8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Rechteck 50"/>
            <p:cNvSpPr/>
            <p:nvPr/>
          </p:nvSpPr>
          <p:spPr>
            <a:xfrm>
              <a:off x="3357554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71736" y="2357430"/>
            <a:ext cx="6143668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571736" y="5143512"/>
            <a:ext cx="6143668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71736" y="3214686"/>
            <a:ext cx="6143668" cy="92869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571736" y="1928802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cs typeface="Arial" pitchFamily="34" charset="0"/>
              </a:rPr>
              <a:t>§ 6a  Gesamtmitarbeitervertretung im Dienststellenverbund</a:t>
            </a:r>
            <a:endParaRPr lang="de-DE" sz="1600" b="1" dirty="0"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714612" y="235743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( 1 ) </a:t>
            </a:r>
            <a:r>
              <a:rPr lang="de-DE" sz="1400" b="1" dirty="0" smtClean="0">
                <a:cs typeface="Arial" pitchFamily="34" charset="0"/>
              </a:rPr>
              <a:t>Ein Dienststellenverbund liegt vor</a:t>
            </a:r>
            <a:r>
              <a:rPr lang="de-DE" sz="1400" dirty="0" smtClean="0">
                <a:cs typeface="Arial" pitchFamily="34" charset="0"/>
              </a:rPr>
              <a:t>, </a:t>
            </a:r>
          </a:p>
          <a:p>
            <a:r>
              <a:rPr lang="de-DE" sz="1400" dirty="0" smtClean="0">
                <a:cs typeface="Arial" pitchFamily="34" charset="0"/>
              </a:rPr>
              <a:t>wenn 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einheitliche und beherrschende Leitung</a:t>
            </a:r>
            <a:r>
              <a:rPr lang="de-DE" sz="1400" dirty="0" smtClean="0">
                <a:cs typeface="Arial" pitchFamily="34" charset="0"/>
              </a:rPr>
              <a:t> einer Mehrzahl rechtlich selbstständiger diakonischer Einrichtungen bei einer dieser Einrichtungen liegt. 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714612" y="3286124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Eine einheitliche und beherrschende Leitung ist insbesondere dann gegeben, wenn </a:t>
            </a:r>
          </a:p>
          <a:p>
            <a:r>
              <a:rPr lang="de-DE" sz="1200" b="1" i="1" dirty="0" smtClean="0">
                <a:cs typeface="Arial" pitchFamily="34" charset="0"/>
              </a:rPr>
              <a:t>durch Mitarbeitende nach § 4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für mehrere Einrichtungen </a:t>
            </a:r>
            <a:r>
              <a:rPr lang="de-DE" sz="1200" b="1" i="1" dirty="0" smtClean="0">
                <a:cs typeface="Arial" pitchFamily="34" charset="0"/>
              </a:rPr>
              <a:t>bestimmen und Entscheidungen </a:t>
            </a:r>
          </a:p>
          <a:p>
            <a:r>
              <a:rPr lang="de-DE" sz="1200" b="1" i="1" dirty="0" smtClean="0">
                <a:cs typeface="Arial" pitchFamily="34" charset="0"/>
              </a:rPr>
              <a:t>über die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Rahmenbedingungen der Geschäftspolitik </a:t>
            </a:r>
            <a:r>
              <a:rPr lang="de-DE" sz="1200" b="1" i="1" dirty="0" smtClean="0">
                <a:cs typeface="Arial" pitchFamily="34" charset="0"/>
              </a:rPr>
              <a:t>und der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Finanzausstattung </a:t>
            </a:r>
            <a:r>
              <a:rPr lang="de-DE" sz="1200" b="1" i="1" dirty="0" smtClean="0">
                <a:cs typeface="Arial" pitchFamily="34" charset="0"/>
              </a:rPr>
              <a:t>für den Dienststellenverbund getroffen werden.</a:t>
            </a:r>
            <a:endParaRPr lang="de-DE" sz="1200" b="1" i="1" dirty="0">
              <a:cs typeface="Arial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2571736" y="4357694"/>
            <a:ext cx="6215106" cy="714380"/>
            <a:chOff x="2571736" y="4357694"/>
            <a:chExt cx="6215106" cy="714380"/>
          </a:xfrm>
        </p:grpSpPr>
        <p:sp>
          <p:nvSpPr>
            <p:cNvPr id="31" name="Rechteck 30"/>
            <p:cNvSpPr/>
            <p:nvPr/>
          </p:nvSpPr>
          <p:spPr bwMode="auto">
            <a:xfrm>
              <a:off x="2571736" y="4357694"/>
              <a:ext cx="6143668" cy="71438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714612" y="4357694"/>
              <a:ext cx="60722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cs typeface="Arial" pitchFamily="34" charset="0"/>
                </a:rPr>
                <a:t>( 2 ) </a:t>
              </a:r>
              <a:r>
                <a:rPr lang="de-DE" sz="1400" dirty="0" smtClean="0">
                  <a:cs typeface="Arial" pitchFamily="34" charset="0"/>
                </a:rPr>
                <a:t>Auf </a:t>
              </a:r>
              <a:r>
                <a:rPr lang="de-DE" sz="1400" b="1" dirty="0" smtClean="0">
                  <a:cs typeface="Arial" pitchFamily="34" charset="0"/>
                </a:rPr>
                <a:t>Antrag der Mehrheit </a:t>
              </a:r>
              <a:r>
                <a:rPr lang="de-DE" sz="1400" dirty="0" smtClean="0">
                  <a:cs typeface="Arial" pitchFamily="34" charset="0"/>
                </a:rPr>
                <a:t>der </a:t>
              </a:r>
              <a:r>
                <a:rPr lang="de-DE" sz="1400" dirty="0" err="1" smtClean="0">
                  <a:cs typeface="Arial" pitchFamily="34" charset="0"/>
                </a:rPr>
                <a:t>MAVen</a:t>
              </a:r>
              <a:r>
                <a:rPr lang="de-DE" sz="1400" dirty="0" smtClean="0">
                  <a:cs typeface="Arial" pitchFamily="34" charset="0"/>
                </a:rPr>
                <a:t> eines Dienststellenverbundes ist eine Gesamtmitarbeitervertretung zu bilden; </a:t>
              </a:r>
              <a:r>
                <a:rPr lang="de-DE" sz="1200" i="1" dirty="0" smtClean="0">
                  <a:cs typeface="Arial" pitchFamily="34" charset="0"/>
                </a:rPr>
                <a:t>bei zwei Mitarbeitervertretungen genügt der Antrag einer Mitarbeitervertretung.</a:t>
              </a:r>
              <a:endParaRPr lang="de-DE" sz="1200" i="1" dirty="0">
                <a:cs typeface="Arial" pitchFamily="34" charset="0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2714612" y="5143512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( 3 ) </a:t>
            </a:r>
            <a:r>
              <a:rPr lang="de-DE" sz="1400" dirty="0" smtClean="0">
                <a:cs typeface="Arial" pitchFamily="34" charset="0"/>
              </a:rPr>
              <a:t>Die Gesamtmitarbeitervertretung des Dienststellenverbundes ist zuständig </a:t>
            </a:r>
          </a:p>
          <a:p>
            <a:r>
              <a:rPr lang="de-DE" sz="1400" dirty="0" smtClean="0">
                <a:cs typeface="Arial" pitchFamily="34" charset="0"/>
              </a:rPr>
              <a:t>für die Aufgaben der MAV, soweit sie Mitarbeitende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aus mehreren oder allen Dienststellen </a:t>
            </a:r>
            <a:r>
              <a:rPr lang="de-DE" sz="1400" dirty="0" smtClean="0">
                <a:cs typeface="Arial" pitchFamily="34" charset="0"/>
              </a:rPr>
              <a:t>des Dienststellenverbundes betreffen.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643174" y="6000768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 smtClean="0">
                <a:cs typeface="Arial" pitchFamily="34" charset="0"/>
              </a:rPr>
              <a:t>( 4 )  </a:t>
            </a:r>
            <a:r>
              <a:rPr lang="de-DE" sz="1200" b="1" i="1" dirty="0" smtClean="0">
                <a:cs typeface="Arial" pitchFamily="34" charset="0"/>
              </a:rPr>
              <a:t>Für die Gesamtmitarbeitervertretung des Dienststellenverbundes</a:t>
            </a:r>
          </a:p>
          <a:p>
            <a:r>
              <a:rPr lang="de-DE" sz="1200" b="1" i="1" dirty="0" smtClean="0">
                <a:cs typeface="Arial" pitchFamily="34" charset="0"/>
              </a:rPr>
              <a:t>       gelten im Übrigen die Vorschriften des § 6 Absätze 3 bis 6 sinngemäß.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357422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357422" y="264318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10800000" flipH="1">
            <a:off x="2000232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 rot="10800000" flipH="1">
            <a:off x="2357422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 rot="10800000" flipH="1">
            <a:off x="2357422" y="442913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34" name="Gruppieren 6"/>
          <p:cNvGrpSpPr/>
          <p:nvPr/>
        </p:nvGrpSpPr>
        <p:grpSpPr>
          <a:xfrm>
            <a:off x="642910" y="571480"/>
            <a:ext cx="6715172" cy="866004"/>
            <a:chOff x="642910" y="571480"/>
            <a:chExt cx="6715172" cy="866004"/>
          </a:xfrm>
        </p:grpSpPr>
        <p:sp>
          <p:nvSpPr>
            <p:cNvPr id="48" name="Rechteck 47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14348" y="571480"/>
              <a:ext cx="2357454" cy="8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Rechteck 49"/>
            <p:cNvSpPr/>
            <p:nvPr/>
          </p:nvSpPr>
          <p:spPr>
            <a:xfrm>
              <a:off x="3357554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/>
      <p:bldP spid="26" grpId="0"/>
      <p:bldP spid="29" grpId="0" animBg="1"/>
      <p:bldP spid="30" grpId="0" animBg="1"/>
      <p:bldP spid="41" grpId="0" animBg="1"/>
      <p:bldP spid="4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428992" y="5929330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40" name="Rechteck 39"/>
          <p:cNvSpPr/>
          <p:nvPr/>
        </p:nvSpPr>
        <p:spPr bwMode="auto">
          <a:xfrm>
            <a:off x="2143108" y="4286256"/>
            <a:ext cx="6643734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143108" y="3143248"/>
            <a:ext cx="6643733" cy="92869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071670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000232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1643042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1"/>
          <p:cNvSpPr>
            <a:spLocks noChangeArrowheads="1"/>
          </p:cNvSpPr>
          <p:nvPr/>
        </p:nvSpPr>
        <p:spPr bwMode="auto">
          <a:xfrm>
            <a:off x="3428992" y="1428736"/>
            <a:ext cx="4824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</a:rPr>
              <a:t>§ 35  Allgemeine Aufgaben der Mitarbeitervertretung</a:t>
            </a:r>
          </a:p>
        </p:txBody>
      </p:sp>
      <p:sp>
        <p:nvSpPr>
          <p:cNvPr id="35" name="Rechteck 34"/>
          <p:cNvSpPr/>
          <p:nvPr/>
        </p:nvSpPr>
        <p:spPr>
          <a:xfrm>
            <a:off x="2214546" y="2214554"/>
            <a:ext cx="6072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600" b="1" dirty="0" smtClean="0"/>
              <a:t>Die Mitarbeitervertretung </a:t>
            </a:r>
          </a:p>
          <a:p>
            <a:r>
              <a:rPr lang="de-DE" sz="1600" b="1" dirty="0" smtClean="0"/>
              <a:t>      hat die </a:t>
            </a:r>
            <a:r>
              <a:rPr lang="de-DE" b="1" dirty="0" smtClean="0">
                <a:solidFill>
                  <a:srgbClr val="C00000"/>
                </a:solidFill>
              </a:rPr>
              <a:t>beruflichen, wirtschaftlichen </a:t>
            </a:r>
            <a:r>
              <a:rPr lang="de-DE" sz="1600" b="1" dirty="0" smtClean="0"/>
              <a:t>und </a:t>
            </a:r>
            <a:r>
              <a:rPr lang="de-DE" b="1" dirty="0" smtClean="0">
                <a:solidFill>
                  <a:srgbClr val="C00000"/>
                </a:solidFill>
              </a:rPr>
              <a:t>sozialen </a:t>
            </a:r>
            <a:r>
              <a:rPr lang="de-DE" sz="1600" b="1" dirty="0" smtClean="0"/>
              <a:t>Belange </a:t>
            </a:r>
          </a:p>
          <a:p>
            <a:r>
              <a:rPr lang="de-DE" sz="1600" b="1" dirty="0" smtClean="0"/>
              <a:t>      der Mitarbeiter und Mitarbeiterinnen </a:t>
            </a:r>
            <a:r>
              <a:rPr lang="de-DE" sz="1600" b="1" dirty="0" smtClean="0">
                <a:solidFill>
                  <a:srgbClr val="0000FF"/>
                </a:solidFill>
              </a:rPr>
              <a:t>zu fördern.</a:t>
            </a:r>
            <a:endParaRPr lang="de-DE" sz="1600" b="1" dirty="0">
              <a:solidFill>
                <a:srgbClr val="0000FF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428860" y="3143248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Sie hat in ihrer </a:t>
            </a:r>
            <a:r>
              <a:rPr lang="de-DE" b="1" dirty="0" smtClean="0">
                <a:solidFill>
                  <a:srgbClr val="0000FF"/>
                </a:solidFill>
              </a:rPr>
              <a:t>Mitverantwortung</a:t>
            </a:r>
            <a:r>
              <a:rPr lang="de-DE" sz="1600" b="1" dirty="0" smtClean="0"/>
              <a:t> für die </a:t>
            </a:r>
            <a:r>
              <a:rPr lang="de-DE" sz="1600" b="1" dirty="0" smtClean="0">
                <a:solidFill>
                  <a:srgbClr val="0000FF"/>
                </a:solidFill>
              </a:rPr>
              <a:t>Aufgaben der Dienststelle </a:t>
            </a:r>
          </a:p>
          <a:p>
            <a:r>
              <a:rPr lang="de-DE" sz="1600" b="1" dirty="0" smtClean="0"/>
              <a:t>das Verständnis für den Auftrag der Kirche zu stärken und für eine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gute Zusammenarbeit </a:t>
            </a:r>
            <a:r>
              <a:rPr lang="de-DE" sz="1600" b="1" dirty="0" smtClean="0"/>
              <a:t>einzutreten.</a:t>
            </a:r>
            <a:endParaRPr lang="de-DE" sz="1600" b="1" dirty="0"/>
          </a:p>
        </p:txBody>
      </p:sp>
      <p:sp>
        <p:nvSpPr>
          <p:cNvPr id="37" name="Rechteck 36"/>
          <p:cNvSpPr/>
          <p:nvPr/>
        </p:nvSpPr>
        <p:spPr>
          <a:xfrm>
            <a:off x="2143108" y="4357694"/>
            <a:ext cx="66437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Unbeschadet des Rechts des Mitarbeitenden, persönliche Anliegen der </a:t>
            </a:r>
          </a:p>
          <a:p>
            <a:r>
              <a:rPr lang="de-DE" sz="1400" b="1" dirty="0" smtClean="0"/>
              <a:t>       Dienststellenleitung selbst vorzutragen, soll sich die MAV der Probleme annehmen</a:t>
            </a:r>
          </a:p>
          <a:p>
            <a:r>
              <a:rPr lang="de-DE" sz="1400" b="1" dirty="0" smtClean="0"/>
              <a:t>       und </a:t>
            </a:r>
            <a:r>
              <a:rPr lang="de-DE" sz="1600" b="1" dirty="0" smtClean="0">
                <a:solidFill>
                  <a:srgbClr val="C00000"/>
                </a:solidFill>
              </a:rPr>
              <a:t>die Interessen </a:t>
            </a:r>
            <a:r>
              <a:rPr lang="de-DE" sz="1400" b="1" dirty="0" smtClean="0"/>
              <a:t>auf Veranlassung </a:t>
            </a:r>
            <a:r>
              <a:rPr lang="de-DE" sz="1600" b="1" dirty="0" smtClean="0">
                <a:solidFill>
                  <a:srgbClr val="C00000"/>
                </a:solidFill>
              </a:rPr>
              <a:t>des Mitarbeitenden</a:t>
            </a:r>
            <a:r>
              <a:rPr lang="de-DE" sz="1400" b="1" dirty="0" smtClean="0"/>
              <a:t>, </a:t>
            </a:r>
          </a:p>
          <a:p>
            <a:r>
              <a:rPr lang="de-DE" sz="1400" b="1" dirty="0" smtClean="0"/>
              <a:t>       </a:t>
            </a:r>
            <a:r>
              <a:rPr lang="de-DE" sz="1400" b="1" dirty="0" smtClean="0">
                <a:solidFill>
                  <a:srgbClr val="0000FF"/>
                </a:solidFill>
              </a:rPr>
              <a:t>sofern sie diese für berechtigt hält</a:t>
            </a:r>
            <a:r>
              <a:rPr lang="de-DE" sz="1400" b="1" dirty="0" smtClean="0"/>
              <a:t>, bei der Dienststellenleitung vertreten.</a:t>
            </a:r>
            <a:endParaRPr lang="de-DE" sz="1400" b="1" dirty="0"/>
          </a:p>
        </p:txBody>
      </p:sp>
      <p:sp>
        <p:nvSpPr>
          <p:cNvPr id="45" name="Rechteck 44"/>
          <p:cNvSpPr/>
          <p:nvPr/>
        </p:nvSpPr>
        <p:spPr>
          <a:xfrm>
            <a:off x="2143108" y="5500702"/>
            <a:ext cx="650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( 4 ) </a:t>
            </a:r>
            <a:r>
              <a:rPr lang="de-DE" sz="1400" i="1" dirty="0" smtClean="0"/>
              <a:t>Werden Beschwerden </a:t>
            </a:r>
            <a:r>
              <a:rPr lang="de-DE" sz="1400" b="1" i="1" dirty="0" smtClean="0"/>
              <a:t>eines Mitarbeitenden </a:t>
            </a:r>
            <a:r>
              <a:rPr lang="de-DE" sz="1400" i="1" dirty="0" smtClean="0"/>
              <a:t>in einer Sitzung der MAV erörtert, </a:t>
            </a:r>
          </a:p>
          <a:p>
            <a:r>
              <a:rPr lang="de-DE" sz="1400" i="1" dirty="0" smtClean="0"/>
              <a:t>      hat der Beschwerdeführende das Recht, </a:t>
            </a:r>
            <a:r>
              <a:rPr lang="de-DE" sz="1400" b="1" i="1" dirty="0" smtClean="0">
                <a:solidFill>
                  <a:srgbClr val="C00000"/>
                </a:solidFill>
              </a:rPr>
              <a:t>vor </a:t>
            </a:r>
            <a:r>
              <a:rPr lang="de-DE" sz="1400" b="1" i="1" dirty="0" smtClean="0"/>
              <a:t>einer Entscheidung </a:t>
            </a:r>
            <a:r>
              <a:rPr lang="de-DE" sz="1400" i="1" dirty="0" smtClean="0"/>
              <a:t>von der MAV</a:t>
            </a:r>
          </a:p>
          <a:p>
            <a:r>
              <a:rPr lang="de-DE" sz="1400" i="1" dirty="0" smtClean="0"/>
              <a:t>      gehört zu werden.</a:t>
            </a:r>
            <a:endParaRPr lang="de-DE" sz="1400" i="1" dirty="0"/>
          </a:p>
        </p:txBody>
      </p:sp>
      <p:grpSp>
        <p:nvGrpSpPr>
          <p:cNvPr id="16" name="Gruppieren 6"/>
          <p:cNvGrpSpPr/>
          <p:nvPr/>
        </p:nvGrpSpPr>
        <p:grpSpPr>
          <a:xfrm>
            <a:off x="642910" y="428604"/>
            <a:ext cx="6715172" cy="1285884"/>
            <a:chOff x="642910" y="285728"/>
            <a:chExt cx="6715172" cy="1285884"/>
          </a:xfrm>
        </p:grpSpPr>
        <p:sp>
          <p:nvSpPr>
            <p:cNvPr id="17" name="Rechteck 16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285728"/>
              <a:ext cx="350046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eck 18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hteck 1"/>
          <p:cNvSpPr>
            <a:spLocks noChangeArrowheads="1"/>
          </p:cNvSpPr>
          <p:nvPr/>
        </p:nvSpPr>
        <p:spPr bwMode="auto">
          <a:xfrm>
            <a:off x="575355" y="2520635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de-DE" sz="1200" b="1" dirty="0">
                <a:solidFill>
                  <a:srgbClr val="C00000"/>
                </a:solidFill>
              </a:rPr>
              <a:t>…die MAV ist Mitverantwortlich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35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14"/>
          <p:cNvSpPr>
            <a:spLocks noChangeArrowheads="1"/>
          </p:cNvSpPr>
          <p:nvPr/>
        </p:nvSpPr>
        <p:spPr bwMode="auto">
          <a:xfrm>
            <a:off x="2285984" y="1714488"/>
            <a:ext cx="5214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itchFamily="34" charset="0"/>
              </a:rPr>
              <a:t>(3)  </a:t>
            </a:r>
            <a:r>
              <a:rPr lang="de-DE" sz="1600" b="1" dirty="0">
                <a:latin typeface="Calibri" pitchFamily="34" charset="0"/>
              </a:rPr>
              <a:t>Die Mitarbeitervertretung </a:t>
            </a:r>
            <a:r>
              <a:rPr lang="de-DE" sz="2000" b="1" dirty="0">
                <a:solidFill>
                  <a:srgbClr val="C00000"/>
                </a:solidFill>
                <a:latin typeface="Calibri" pitchFamily="34" charset="0"/>
              </a:rPr>
              <a:t>soll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600" b="1" dirty="0">
                <a:latin typeface="Calibri" pitchFamily="34" charset="0"/>
              </a:rPr>
              <a:t>insbesondere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2285984" y="3571882"/>
            <a:ext cx="6286500" cy="73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d)   </a:t>
            </a:r>
            <a:r>
              <a:rPr lang="de-DE" sz="1400" b="1" dirty="0">
                <a:latin typeface="Calibri" pitchFamily="34" charset="0"/>
              </a:rPr>
              <a:t>die Eingliederung und berufliche Entwicklung </a:t>
            </a:r>
          </a:p>
          <a:p>
            <a:pPr>
              <a:defRPr/>
            </a:pP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      </a:t>
            </a:r>
            <a:r>
              <a:rPr lang="de-DE" sz="1400" b="1" dirty="0" err="1">
                <a:solidFill>
                  <a:srgbClr val="A80000"/>
                </a:solidFill>
                <a:latin typeface="Calibri" pitchFamily="34" charset="0"/>
              </a:rPr>
              <a:t>hilfs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- und schutzbedürftiger Personen </a:t>
            </a:r>
            <a:r>
              <a:rPr lang="de-DE" sz="1400" b="1" dirty="0">
                <a:latin typeface="Calibri" pitchFamily="34" charset="0"/>
              </a:rPr>
              <a:t>in die Dienststelle fördern und für eine </a:t>
            </a:r>
          </a:p>
          <a:p>
            <a:pPr>
              <a:defRPr/>
            </a:pPr>
            <a:r>
              <a:rPr lang="de-DE" sz="1400" b="1" dirty="0">
                <a:latin typeface="Calibri" pitchFamily="34" charset="0"/>
              </a:rPr>
              <a:t>      ihren Kenntnissen und Fähigkeiten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entsprechende Beschäftigung </a:t>
            </a:r>
            <a:r>
              <a:rPr lang="de-DE" sz="1400" b="1" dirty="0">
                <a:latin typeface="Calibri" pitchFamily="34" charset="0"/>
              </a:rPr>
              <a:t>eintreten,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85984" y="2143121"/>
            <a:ext cx="62865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a)  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Maßnahmen anregen</a:t>
            </a:r>
            <a:r>
              <a:rPr lang="de-DE" sz="1400" b="1" dirty="0">
                <a:latin typeface="Calibri" pitchFamily="34" charset="0"/>
              </a:rPr>
              <a:t>, </a:t>
            </a:r>
          </a:p>
          <a:p>
            <a:pPr>
              <a:defRPr/>
            </a:pPr>
            <a:r>
              <a:rPr lang="de-DE" sz="1400" b="1" dirty="0">
                <a:latin typeface="Calibri" pitchFamily="34" charset="0"/>
              </a:rPr>
              <a:t>      die der Arbeit in der Dienststelle und ihren Mitarbeitenden dienen</a:t>
            </a:r>
            <a:endParaRPr lang="de-DE" sz="800" b="1" dirty="0">
              <a:latin typeface="Calibri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285984" y="2786058"/>
            <a:ext cx="62865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b)  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dafür eintreten</a:t>
            </a:r>
            <a:r>
              <a:rPr lang="de-DE" sz="1400" b="1" dirty="0">
                <a:latin typeface="Calibri" pitchFamily="34" charset="0"/>
              </a:rPr>
              <a:t>, dass die </a:t>
            </a:r>
            <a:r>
              <a:rPr lang="de-DE" sz="1400" b="1" dirty="0">
                <a:solidFill>
                  <a:srgbClr val="0000FF"/>
                </a:solidFill>
                <a:latin typeface="Calibri" pitchFamily="34" charset="0"/>
              </a:rPr>
              <a:t>arbeits-, sozial- und dienstrechtlichen </a:t>
            </a:r>
            <a:r>
              <a:rPr lang="de-DE" sz="1400" b="1" dirty="0">
                <a:latin typeface="Calibri" pitchFamily="34" charset="0"/>
              </a:rPr>
              <a:t>Bestimmungen,</a:t>
            </a:r>
          </a:p>
          <a:p>
            <a:pPr>
              <a:defRPr/>
            </a:pPr>
            <a:r>
              <a:rPr lang="de-DE" sz="1400" b="1" dirty="0">
                <a:latin typeface="Calibri" pitchFamily="34" charset="0"/>
              </a:rPr>
              <a:t>      Vereinbarungen und Anordnungen eingehalten werden</a:t>
            </a:r>
            <a:endParaRPr lang="de-DE" sz="800" b="1" dirty="0">
              <a:latin typeface="Calibri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285984" y="5857892"/>
            <a:ext cx="62865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g)   </a:t>
            </a:r>
            <a:r>
              <a:rPr lang="de-DE" sz="1400" b="1" dirty="0">
                <a:latin typeface="Calibri" pitchFamily="34" charset="0"/>
              </a:rPr>
              <a:t>Maßnahmen des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Arbeits- und Gesundheitsschutzes </a:t>
            </a:r>
            <a:r>
              <a:rPr lang="de-DE" sz="1400" b="1" dirty="0">
                <a:latin typeface="Calibri" pitchFamily="34" charset="0"/>
              </a:rPr>
              <a:t>und des betrieblichen</a:t>
            </a:r>
          </a:p>
          <a:p>
            <a:pPr>
              <a:defRPr/>
            </a:pP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     </a:t>
            </a:r>
            <a:r>
              <a:rPr lang="de-DE" sz="1400" b="1" dirty="0">
                <a:solidFill>
                  <a:srgbClr val="0033CC"/>
                </a:solidFill>
                <a:latin typeface="Calibri" pitchFamily="34" charset="0"/>
              </a:rPr>
              <a:t> Umweltschutzes </a:t>
            </a:r>
            <a:r>
              <a:rPr lang="de-DE" sz="1400" b="1" dirty="0">
                <a:latin typeface="Calibri" pitchFamily="34" charset="0"/>
              </a:rPr>
              <a:t>fördern.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85984" y="4429132"/>
            <a:ext cx="6286500" cy="7381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e)   </a:t>
            </a:r>
            <a:r>
              <a:rPr lang="de-DE" sz="1400" b="1" dirty="0">
                <a:latin typeface="Calibri" pitchFamily="34" charset="0"/>
              </a:rPr>
              <a:t>für die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Gleichstellung und die Gemeinschaft </a:t>
            </a:r>
            <a:r>
              <a:rPr lang="de-DE" sz="1400" b="1" dirty="0">
                <a:latin typeface="Calibri" pitchFamily="34" charset="0"/>
              </a:rPr>
              <a:t>von Frauen und Männern in der </a:t>
            </a:r>
          </a:p>
          <a:p>
            <a:pPr>
              <a:defRPr/>
            </a:pPr>
            <a:r>
              <a:rPr lang="de-DE" sz="1400" b="1" dirty="0">
                <a:latin typeface="Calibri" pitchFamily="34" charset="0"/>
              </a:rPr>
              <a:t>      Dienststelle eintreten und Maßnahmen zur Erreichung dieser Ziele anregen </a:t>
            </a:r>
          </a:p>
          <a:p>
            <a:pPr>
              <a:defRPr/>
            </a:pPr>
            <a:r>
              <a:rPr lang="de-DE" sz="1400" b="1" dirty="0">
                <a:latin typeface="Calibri" pitchFamily="34" charset="0"/>
              </a:rPr>
              <a:t>      sowie an ihrer Umsetzung mitwirken,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85984" y="5286388"/>
            <a:ext cx="628650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alibri" pitchFamily="34" charset="0"/>
              </a:rPr>
              <a:t>f)    </a:t>
            </a:r>
            <a:r>
              <a:rPr lang="de-DE" sz="1400" b="1" dirty="0">
                <a:solidFill>
                  <a:srgbClr val="A80000"/>
                </a:solidFill>
                <a:latin typeface="Calibri" pitchFamily="34" charset="0"/>
              </a:rPr>
              <a:t>die Integration </a:t>
            </a:r>
            <a:r>
              <a:rPr lang="de-DE" sz="1400" b="1" dirty="0">
                <a:latin typeface="Calibri" pitchFamily="34" charset="0"/>
              </a:rPr>
              <a:t>ausländischer Mitarbeiter und Mitarbeiterinnen fördern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1857359" y="5929329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1857359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1857356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1857359" y="4500569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1857359" y="5357825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571868" y="1142984"/>
            <a:ext cx="5143536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1 ) Die MAV hat die </a:t>
            </a:r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</a:rPr>
              <a:t>beruflichen, wirtschaftlichen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</a:rPr>
              <a:t>und </a:t>
            </a:r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</a:rPr>
              <a:t>sozialen Belange </a:t>
            </a:r>
            <a:endParaRPr lang="de-DE" sz="12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                                            </a:t>
            </a:r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der </a:t>
            </a:r>
            <a:r>
              <a:rPr lang="de-DE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Mitarbeitenden zu fördern. 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00034" y="357166"/>
            <a:ext cx="7286676" cy="1071570"/>
            <a:chOff x="500034" y="357166"/>
            <a:chExt cx="7286676" cy="1071570"/>
          </a:xfrm>
        </p:grpSpPr>
        <p:sp>
          <p:nvSpPr>
            <p:cNvPr id="29" name="Rechteck 28"/>
            <p:cNvSpPr/>
            <p:nvPr/>
          </p:nvSpPr>
          <p:spPr bwMode="auto">
            <a:xfrm>
              <a:off x="500034" y="785794"/>
              <a:ext cx="728667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71472" y="357166"/>
              <a:ext cx="291705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Rechteck 1"/>
          <p:cNvSpPr>
            <a:spLocks noChangeArrowheads="1"/>
          </p:cNvSpPr>
          <p:nvPr/>
        </p:nvSpPr>
        <p:spPr bwMode="auto">
          <a:xfrm>
            <a:off x="3571868" y="785794"/>
            <a:ext cx="4429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§ 35  </a:t>
            </a:r>
            <a:r>
              <a:rPr lang="de-DE" sz="1400" b="1" dirty="0">
                <a:latin typeface="Calibri" pitchFamily="34" charset="0"/>
              </a:rPr>
              <a:t>Allgemeine Aufgaben der Mitarbeitervertretung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1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23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286388"/>
            <a:ext cx="1135219" cy="1135219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 bwMode="auto">
          <a:xfrm>
            <a:off x="1785918" y="2571744"/>
            <a:ext cx="6715171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19"/>
          <p:cNvSpPr>
            <a:spLocks noChangeArrowheads="1"/>
          </p:cNvSpPr>
          <p:nvPr/>
        </p:nvSpPr>
        <p:spPr bwMode="auto">
          <a:xfrm>
            <a:off x="2428860" y="2643182"/>
            <a:ext cx="526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cs typeface="Arial" pitchFamily="34" charset="0"/>
              </a:rPr>
              <a:t>Die MAV mischt sich nicht ein weil es ihr Spaß macht </a:t>
            </a:r>
          </a:p>
        </p:txBody>
      </p:sp>
      <p:sp>
        <p:nvSpPr>
          <p:cNvPr id="5" name="Rechteck 20"/>
          <p:cNvSpPr>
            <a:spLocks noChangeArrowheads="1"/>
          </p:cNvSpPr>
          <p:nvPr/>
        </p:nvSpPr>
        <p:spPr bwMode="auto">
          <a:xfrm>
            <a:off x="4786314" y="2928934"/>
            <a:ext cx="323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cs typeface="Arial" pitchFamily="34" charset="0"/>
              </a:rPr>
              <a:t>oder um sich wichtig zu machen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1785918" y="3500436"/>
            <a:ext cx="6715172" cy="1571638"/>
            <a:chOff x="1607323" y="3407969"/>
            <a:chExt cx="6715172" cy="1571638"/>
          </a:xfrm>
        </p:grpSpPr>
        <p:sp>
          <p:nvSpPr>
            <p:cNvPr id="18" name="Rechteck 17"/>
            <p:cNvSpPr/>
            <p:nvPr/>
          </p:nvSpPr>
          <p:spPr bwMode="auto">
            <a:xfrm>
              <a:off x="1607323" y="3407971"/>
              <a:ext cx="6715172" cy="15716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uppieren 80"/>
            <p:cNvGrpSpPr>
              <a:grpSpLocks/>
            </p:cNvGrpSpPr>
            <p:nvPr/>
          </p:nvGrpSpPr>
          <p:grpSpPr bwMode="auto">
            <a:xfrm>
              <a:off x="1821657" y="3407969"/>
              <a:ext cx="5960768" cy="1471650"/>
              <a:chOff x="2214550" y="2786044"/>
              <a:chExt cx="5960735" cy="1471764"/>
            </a:xfrm>
            <a:noFill/>
          </p:grpSpPr>
          <p:sp>
            <p:nvSpPr>
              <p:cNvPr id="8" name="Rechteck 12"/>
              <p:cNvSpPr>
                <a:spLocks noChangeArrowheads="1"/>
              </p:cNvSpPr>
              <p:nvPr/>
            </p:nvSpPr>
            <p:spPr bwMode="auto">
              <a:xfrm>
                <a:off x="2714593" y="3500478"/>
                <a:ext cx="4599183" cy="461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b="1" dirty="0">
                    <a:cs typeface="Arial" pitchFamily="34" charset="0"/>
                  </a:rPr>
                  <a:t>Aufgabe der MAV </a:t>
                </a:r>
                <a:r>
                  <a:rPr lang="de-DE" b="1" dirty="0">
                    <a:cs typeface="Arial" pitchFamily="34" charset="0"/>
                  </a:rPr>
                  <a:t>ist </a:t>
                </a:r>
                <a:r>
                  <a:rPr lang="de-DE" sz="2400" b="1" dirty="0">
                    <a:solidFill>
                      <a:srgbClr val="C00000"/>
                    </a:solidFill>
                    <a:cs typeface="Arial" pitchFamily="34" charset="0"/>
                  </a:rPr>
                  <a:t>nicht</a:t>
                </a:r>
                <a:r>
                  <a:rPr lang="de-DE" b="1" dirty="0">
                    <a:solidFill>
                      <a:srgbClr val="C00000"/>
                    </a:solidFill>
                    <a:cs typeface="Arial" pitchFamily="34" charset="0"/>
                  </a:rPr>
                  <a:t> </a:t>
                </a:r>
                <a:r>
                  <a:rPr lang="de-DE" b="1" dirty="0">
                    <a:cs typeface="Arial" pitchFamily="34" charset="0"/>
                  </a:rPr>
                  <a:t>die Kontrolle der GL</a:t>
                </a:r>
              </a:p>
            </p:txBody>
          </p:sp>
          <p:sp>
            <p:nvSpPr>
              <p:cNvPr id="9" name="Rechteck 15"/>
              <p:cNvSpPr>
                <a:spLocks noChangeArrowheads="1"/>
              </p:cNvSpPr>
              <p:nvPr/>
            </p:nvSpPr>
            <p:spPr bwMode="auto">
              <a:xfrm>
                <a:off x="2571718" y="3857697"/>
                <a:ext cx="5500696" cy="4001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b="1" dirty="0">
                    <a:cs typeface="Arial" pitchFamily="34" charset="0"/>
                  </a:rPr>
                  <a:t>sondern die </a:t>
                </a:r>
                <a:r>
                  <a:rPr lang="de-DE" b="1" dirty="0" smtClean="0">
                    <a:solidFill>
                      <a:srgbClr val="0000FF"/>
                    </a:solidFill>
                    <a:cs typeface="Arial" pitchFamily="34" charset="0"/>
                  </a:rPr>
                  <a:t>Interessen</a:t>
                </a:r>
                <a:r>
                  <a:rPr lang="de-DE" sz="2000" b="1" dirty="0" smtClean="0">
                    <a:solidFill>
                      <a:srgbClr val="0000FF"/>
                    </a:solidFill>
                    <a:cs typeface="Arial" pitchFamily="34" charset="0"/>
                  </a:rPr>
                  <a:t>vertretung</a:t>
                </a:r>
                <a:r>
                  <a:rPr lang="de-DE" b="1" dirty="0" smtClean="0">
                    <a:cs typeface="Arial" pitchFamily="34" charset="0"/>
                  </a:rPr>
                  <a:t> </a:t>
                </a:r>
                <a:r>
                  <a:rPr lang="de-DE" b="1" dirty="0">
                    <a:cs typeface="Arial" pitchFamily="34" charset="0"/>
                  </a:rPr>
                  <a:t>der Mitarbeitenden</a:t>
                </a:r>
              </a:p>
            </p:txBody>
          </p:sp>
          <p:sp>
            <p:nvSpPr>
              <p:cNvPr id="10" name="Rechteck 21"/>
              <p:cNvSpPr>
                <a:spLocks noChangeArrowheads="1"/>
              </p:cNvSpPr>
              <p:nvPr/>
            </p:nvSpPr>
            <p:spPr bwMode="auto">
              <a:xfrm>
                <a:off x="2214550" y="2786044"/>
                <a:ext cx="5126632" cy="461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cs typeface="Arial" pitchFamily="34" charset="0"/>
                  </a:rPr>
                  <a:t>Die MAV hat dazu einen </a:t>
                </a:r>
                <a:r>
                  <a:rPr lang="de-DE" sz="2400" b="1" dirty="0">
                    <a:solidFill>
                      <a:srgbClr val="C00000"/>
                    </a:solidFill>
                    <a:cs typeface="Arial" pitchFamily="34" charset="0"/>
                  </a:rPr>
                  <a:t>gesetzlichen Auftrag</a:t>
                </a:r>
              </a:p>
            </p:txBody>
          </p:sp>
          <p:sp>
            <p:nvSpPr>
              <p:cNvPr id="11" name="Rechteck 22"/>
              <p:cNvSpPr>
                <a:spLocks noChangeArrowheads="1"/>
              </p:cNvSpPr>
              <p:nvPr/>
            </p:nvSpPr>
            <p:spPr bwMode="auto">
              <a:xfrm>
                <a:off x="4357658" y="3143259"/>
                <a:ext cx="3817627" cy="4001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cs typeface="Arial" pitchFamily="34" charset="0"/>
                  </a:rPr>
                  <a:t>und das </a:t>
                </a:r>
                <a:r>
                  <a:rPr lang="de-DE" sz="2000" b="1" dirty="0">
                    <a:solidFill>
                      <a:srgbClr val="0000FF"/>
                    </a:solidFill>
                    <a:cs typeface="Arial" pitchFamily="34" charset="0"/>
                  </a:rPr>
                  <a:t>Mandat </a:t>
                </a:r>
                <a:r>
                  <a:rPr lang="de-DE" b="1" dirty="0">
                    <a:cs typeface="Arial" pitchFamily="34" charset="0"/>
                  </a:rPr>
                  <a:t>der Mitarbeitenden </a:t>
                </a:r>
              </a:p>
            </p:txBody>
          </p:sp>
        </p:grpSp>
      </p:grpSp>
      <p:sp>
        <p:nvSpPr>
          <p:cNvPr id="13" name="Rechteck 23"/>
          <p:cNvSpPr>
            <a:spLocks noChangeArrowheads="1"/>
          </p:cNvSpPr>
          <p:nvPr/>
        </p:nvSpPr>
        <p:spPr bwMode="auto">
          <a:xfrm>
            <a:off x="2285985" y="1785926"/>
            <a:ext cx="578647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cs typeface="Arial" pitchFamily="34" charset="0"/>
              </a:rPr>
              <a:t>Die MAV steht in der </a:t>
            </a:r>
          </a:p>
          <a:p>
            <a:pPr algn="ctr"/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Mitverantwortung</a:t>
            </a:r>
            <a:r>
              <a:rPr lang="de-DE" sz="2000" b="1" dirty="0">
                <a:cs typeface="Arial" pitchFamily="34" charset="0"/>
              </a:rPr>
              <a:t> </a:t>
            </a:r>
            <a:r>
              <a:rPr lang="de-DE" sz="2000" b="1" dirty="0" smtClean="0">
                <a:cs typeface="Arial" pitchFamily="34" charset="0"/>
              </a:rPr>
              <a:t> </a:t>
            </a:r>
            <a:r>
              <a:rPr lang="de-DE" sz="1600" b="1" dirty="0" smtClean="0">
                <a:cs typeface="Arial" pitchFamily="34" charset="0"/>
              </a:rPr>
              <a:t>für </a:t>
            </a:r>
            <a:r>
              <a:rPr lang="de-DE" sz="1600" b="1" dirty="0">
                <a:cs typeface="Arial" pitchFamily="34" charset="0"/>
              </a:rPr>
              <a:t>die Aufgaben der Dienststelle </a:t>
            </a:r>
            <a:endParaRPr lang="de-DE" sz="1600" dirty="0">
              <a:cs typeface="Arial" pitchFamily="34" charset="0"/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571736" y="5214950"/>
            <a:ext cx="592935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cs typeface="Arial" pitchFamily="34" charset="0"/>
              </a:rPr>
              <a:t>zur Ausübung ihrer Aufgaben sind der MAV    </a:t>
            </a:r>
            <a:endParaRPr lang="de-DE" b="1" dirty="0" smtClean="0">
              <a:cs typeface="Arial" pitchFamily="34" charset="0"/>
            </a:endParaRPr>
          </a:p>
          <a:p>
            <a:r>
              <a:rPr lang="de-DE" b="1" dirty="0" smtClean="0">
                <a:cs typeface="Arial" pitchFamily="34" charset="0"/>
              </a:rPr>
              <a:t>                              im </a:t>
            </a:r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M</a:t>
            </a:r>
            <a:r>
              <a:rPr lang="de-DE" b="1" dirty="0">
                <a:cs typeface="Arial" pitchFamily="34" charset="0"/>
              </a:rPr>
              <a:t>itarbeiter</a:t>
            </a:r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V</a:t>
            </a:r>
            <a:r>
              <a:rPr lang="de-DE" b="1" dirty="0">
                <a:cs typeface="Arial" pitchFamily="34" charset="0"/>
              </a:rPr>
              <a:t>ertretungs</a:t>
            </a:r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de-DE" b="1" dirty="0">
                <a:cs typeface="Arial" pitchFamily="34" charset="0"/>
              </a:rPr>
              <a:t>esetz </a:t>
            </a:r>
            <a:endParaRPr lang="de-DE" b="1" dirty="0" smtClean="0">
              <a:cs typeface="Arial" pitchFamily="34" charset="0"/>
            </a:endParaRPr>
          </a:p>
          <a:p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             Rechte</a:t>
            </a:r>
            <a:r>
              <a:rPr lang="de-DE" sz="24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de-DE" b="1" dirty="0" smtClean="0">
                <a:cs typeface="Arial" pitchFamily="34" charset="0"/>
              </a:rPr>
              <a:t>und</a:t>
            </a:r>
            <a:r>
              <a:rPr lang="de-DE" sz="2400" b="1" dirty="0" smtClean="0">
                <a:cs typeface="Arial" pitchFamily="34" charset="0"/>
              </a:rPr>
              <a:t> </a:t>
            </a:r>
            <a:r>
              <a:rPr lang="de-DE" sz="2400" b="1" dirty="0" smtClean="0">
                <a:solidFill>
                  <a:srgbClr val="0000FF"/>
                </a:solidFill>
                <a:cs typeface="Arial" pitchFamily="34" charset="0"/>
              </a:rPr>
              <a:t>Schutz </a:t>
            </a:r>
            <a:r>
              <a:rPr lang="de-DE" b="1" dirty="0" smtClean="0">
                <a:cs typeface="Arial" pitchFamily="34" charset="0"/>
              </a:rPr>
              <a:t>vorgegeben</a:t>
            </a:r>
            <a:endParaRPr lang="de-DE" b="1" dirty="0">
              <a:cs typeface="Arial" pitchFamily="34" charset="0"/>
            </a:endParaRPr>
          </a:p>
        </p:txBody>
      </p:sp>
      <p:grpSp>
        <p:nvGrpSpPr>
          <p:cNvPr id="20" name="Gruppieren 6"/>
          <p:cNvGrpSpPr/>
          <p:nvPr/>
        </p:nvGrpSpPr>
        <p:grpSpPr>
          <a:xfrm>
            <a:off x="642910" y="428604"/>
            <a:ext cx="6715172" cy="1285884"/>
            <a:chOff x="642910" y="285728"/>
            <a:chExt cx="6715172" cy="1285884"/>
          </a:xfrm>
        </p:grpSpPr>
        <p:sp>
          <p:nvSpPr>
            <p:cNvPr id="21" name="Rechteck 20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4348" y="285728"/>
              <a:ext cx="350046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hteck 15"/>
          <p:cNvSpPr/>
          <p:nvPr/>
        </p:nvSpPr>
        <p:spPr>
          <a:xfrm>
            <a:off x="4357686" y="1000108"/>
            <a:ext cx="2786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MAV </a:t>
            </a:r>
            <a:r>
              <a:rPr lang="de-DE" sz="1400" b="1" dirty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 der Mitverantwortung </a:t>
            </a:r>
            <a:endParaRPr lang="de-DE" sz="1400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>
            <a:spLocks noChangeArrowheads="1"/>
          </p:cNvSpPr>
          <p:nvPr/>
        </p:nvSpPr>
        <p:spPr bwMode="auto">
          <a:xfrm>
            <a:off x="-11783" y="0"/>
            <a:ext cx="328611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714612" y="5000636"/>
            <a:ext cx="6000792" cy="6429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39" name="Rechteck 38"/>
          <p:cNvSpPr/>
          <p:nvPr/>
        </p:nvSpPr>
        <p:spPr bwMode="auto">
          <a:xfrm>
            <a:off x="2714612" y="3786190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714612" y="3214686"/>
            <a:ext cx="600079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714612" y="2357430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1274" name="Rechteck 462"/>
          <p:cNvSpPr>
            <a:spLocks noChangeArrowheads="1"/>
          </p:cNvSpPr>
          <p:nvPr/>
        </p:nvSpPr>
        <p:spPr bwMode="auto">
          <a:xfrm>
            <a:off x="4572000" y="2357430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    5 – 15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einer</a:t>
            </a:r>
            <a:r>
              <a:rPr lang="de-DE" sz="1400" dirty="0"/>
              <a:t> Person,</a:t>
            </a:r>
          </a:p>
          <a:p>
            <a:r>
              <a:rPr lang="de-DE" sz="1400" dirty="0"/>
              <a:t>  16 – 50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drei </a:t>
            </a:r>
            <a:r>
              <a:rPr lang="de-DE" sz="1400" dirty="0"/>
              <a:t>Mitgliedern,</a:t>
            </a:r>
          </a:p>
          <a:p>
            <a:r>
              <a:rPr lang="de-DE" sz="1400" dirty="0"/>
              <a:t>51 – 150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fünf</a:t>
            </a:r>
            <a:r>
              <a:rPr lang="de-DE" sz="1400" dirty="0"/>
              <a:t> Mitgliedern,</a:t>
            </a:r>
          </a:p>
        </p:txBody>
      </p:sp>
      <p:sp>
        <p:nvSpPr>
          <p:cNvPr id="11275" name="Rechteck 463"/>
          <p:cNvSpPr>
            <a:spLocks noChangeArrowheads="1"/>
          </p:cNvSpPr>
          <p:nvPr/>
        </p:nvSpPr>
        <p:spPr bwMode="auto">
          <a:xfrm>
            <a:off x="4500562" y="3214686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151 – 300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sieben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301 – 600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neun</a:t>
            </a:r>
            <a:r>
              <a:rPr lang="de-DE" sz="1400" dirty="0"/>
              <a:t> Mitgliedern,</a:t>
            </a:r>
          </a:p>
        </p:txBody>
      </p:sp>
      <p:sp>
        <p:nvSpPr>
          <p:cNvPr id="11276" name="Rechteck 464"/>
          <p:cNvSpPr>
            <a:spLocks noChangeArrowheads="1"/>
          </p:cNvSpPr>
          <p:nvPr/>
        </p:nvSpPr>
        <p:spPr bwMode="auto">
          <a:xfrm>
            <a:off x="4214810" y="3786190"/>
            <a:ext cx="45720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   601 – 1.000 </a:t>
            </a:r>
            <a:r>
              <a:rPr lang="de-DE" sz="1400" dirty="0" smtClean="0"/>
              <a:t>  Wahlberechtigten </a:t>
            </a:r>
            <a:r>
              <a:rPr lang="de-DE" sz="1400" dirty="0"/>
              <a:t>aus </a:t>
            </a:r>
            <a:r>
              <a:rPr lang="de-DE" sz="1400" b="1" dirty="0"/>
              <a:t>elf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1.001 – 1.500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/>
              <a:t>dreizehn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1.501 – 2.000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/>
              <a:t>fünfzehn</a:t>
            </a:r>
            <a:r>
              <a:rPr lang="de-DE" sz="1400" dirty="0"/>
              <a:t> Mitgliedern.</a:t>
            </a:r>
          </a:p>
        </p:txBody>
      </p:sp>
      <p:sp>
        <p:nvSpPr>
          <p:cNvPr id="11277" name="Rechteck 465"/>
          <p:cNvSpPr>
            <a:spLocks noChangeArrowheads="1"/>
          </p:cNvSpPr>
          <p:nvPr/>
        </p:nvSpPr>
        <p:spPr bwMode="auto">
          <a:xfrm>
            <a:off x="3500430" y="4572008"/>
            <a:ext cx="5429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/>
              <a:t>Ab 2.000 erhöht sich die Zahl je angefangene 1.000 um zwei weitere Mitglieder.</a:t>
            </a:r>
          </a:p>
        </p:txBody>
      </p:sp>
      <p:sp>
        <p:nvSpPr>
          <p:cNvPr id="16398" name="Rechteck 466"/>
          <p:cNvSpPr>
            <a:spLocks noChangeArrowheads="1"/>
          </p:cNvSpPr>
          <p:nvPr/>
        </p:nvSpPr>
        <p:spPr bwMode="auto">
          <a:xfrm>
            <a:off x="2714612" y="5786454"/>
            <a:ext cx="60007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/>
              <a:t>( 2 ) </a:t>
            </a:r>
            <a:r>
              <a:rPr lang="de-DE" sz="1400" b="1" dirty="0" smtClean="0">
                <a:solidFill>
                  <a:srgbClr val="C00000"/>
                </a:solidFill>
              </a:rPr>
              <a:t>Veränderungen </a:t>
            </a:r>
            <a:r>
              <a:rPr lang="de-DE" sz="1400" b="1" dirty="0">
                <a:solidFill>
                  <a:srgbClr val="0000FF"/>
                </a:solidFill>
              </a:rPr>
              <a:t>in der Zahl der Wahlberechtigten </a:t>
            </a:r>
            <a:r>
              <a:rPr lang="de-DE" sz="1400" b="1" dirty="0"/>
              <a:t>während der Amtszeit, </a:t>
            </a:r>
          </a:p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</a:rPr>
              <a:t>       haben </a:t>
            </a:r>
            <a:r>
              <a:rPr lang="de-DE" sz="1400" b="1" dirty="0">
                <a:solidFill>
                  <a:srgbClr val="C00000"/>
                </a:solidFill>
              </a:rPr>
              <a:t>keinen Einfluss auf die Zahl </a:t>
            </a:r>
            <a:r>
              <a:rPr lang="de-DE" sz="1400" b="1" dirty="0"/>
              <a:t>der Mitglieder der MAV</a:t>
            </a:r>
          </a:p>
        </p:txBody>
      </p:sp>
      <p:sp>
        <p:nvSpPr>
          <p:cNvPr id="114" name="Rechteck 113"/>
          <p:cNvSpPr>
            <a:spLocks noChangeArrowheads="1"/>
          </p:cNvSpPr>
          <p:nvPr/>
        </p:nvSpPr>
        <p:spPr bwMode="auto">
          <a:xfrm>
            <a:off x="2786050" y="3214686"/>
            <a:ext cx="1643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C00000"/>
                </a:solidFill>
              </a:rPr>
              <a:t>…</a:t>
            </a:r>
            <a:r>
              <a:rPr lang="de-DE" sz="1200" b="1" dirty="0" smtClean="0">
                <a:solidFill>
                  <a:srgbClr val="C00000"/>
                </a:solidFill>
              </a:rPr>
              <a:t>mit geregeltem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Freistellungsanspruch 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45073" name="Rechteck 114"/>
          <p:cNvSpPr>
            <a:spLocks noChangeArrowheads="1"/>
          </p:cNvSpPr>
          <p:nvPr/>
        </p:nvSpPr>
        <p:spPr bwMode="auto">
          <a:xfrm>
            <a:off x="2786050" y="2571744"/>
            <a:ext cx="1700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C00000"/>
                </a:solidFill>
              </a:rPr>
              <a:t>…</a:t>
            </a:r>
            <a:r>
              <a:rPr lang="de-DE" sz="1200" b="1" dirty="0" smtClean="0">
                <a:solidFill>
                  <a:srgbClr val="C00000"/>
                </a:solidFill>
              </a:rPr>
              <a:t>ohne geregeltem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Freistellungsanspruch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86322"/>
            <a:ext cx="1122388" cy="68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2714612" y="5072074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Bei der Bildung von </a:t>
            </a:r>
            <a:r>
              <a:rPr lang="de-DE" sz="1400" b="1" dirty="0" smtClean="0">
                <a:solidFill>
                  <a:schemeClr val="accent5">
                    <a:lumMod val="50000"/>
                  </a:schemeClr>
                </a:solidFill>
              </a:rPr>
              <a:t>Gemeinsamen Mitarbeitervertretungen   </a:t>
            </a:r>
            <a:r>
              <a:rPr lang="de-DE" sz="1200" dirty="0" smtClean="0"/>
              <a:t>(§ 5 Absatz 2) </a:t>
            </a:r>
          </a:p>
          <a:p>
            <a:r>
              <a:rPr lang="de-DE" sz="1400" dirty="0" smtClean="0"/>
              <a:t>      </a:t>
            </a:r>
            <a:r>
              <a:rPr lang="de-DE" sz="1400" b="1" dirty="0" smtClean="0"/>
              <a:t>ist die </a:t>
            </a:r>
            <a:r>
              <a:rPr lang="de-DE" sz="1400" b="1" dirty="0" smtClean="0">
                <a:solidFill>
                  <a:srgbClr val="C00000"/>
                </a:solidFill>
              </a:rPr>
              <a:t>Gesamtzahl der Wahlberechtigten </a:t>
            </a:r>
            <a:r>
              <a:rPr lang="de-DE" sz="1400" b="1" dirty="0" smtClean="0"/>
              <a:t>dieser Dienststellen </a:t>
            </a:r>
            <a:r>
              <a:rPr lang="de-DE" sz="1400" dirty="0" smtClean="0"/>
              <a:t>maßgebend.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2643174" y="2000240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Die Mitarbeitervertretung besteht bei Dienststellen mit in der Regel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3857628"/>
            <a:ext cx="1428339" cy="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2" name="Rechteck 461"/>
          <p:cNvSpPr/>
          <p:nvPr/>
        </p:nvSpPr>
        <p:spPr>
          <a:xfrm>
            <a:off x="2714612" y="171448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/>
              <a:t>§ 8  Zusammensetzung </a:t>
            </a:r>
            <a:r>
              <a:rPr lang="de-DE" b="1" dirty="0"/>
              <a:t>der MAV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500298" y="264318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500298" y="335756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500298" y="535782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500298" y="600076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3" name="Gruppieren 6"/>
          <p:cNvGrpSpPr/>
          <p:nvPr/>
        </p:nvGrpSpPr>
        <p:grpSpPr>
          <a:xfrm>
            <a:off x="642910" y="571480"/>
            <a:ext cx="6715172" cy="866004"/>
            <a:chOff x="642910" y="571480"/>
            <a:chExt cx="6715172" cy="866004"/>
          </a:xfrm>
        </p:grpSpPr>
        <p:sp>
          <p:nvSpPr>
            <p:cNvPr id="38" name="Rechteck 37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4348" y="571480"/>
              <a:ext cx="2357454" cy="8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Rechteck 46"/>
            <p:cNvSpPr/>
            <p:nvPr/>
          </p:nvSpPr>
          <p:spPr>
            <a:xfrm>
              <a:off x="3357554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  <p:bldP spid="16398" grpId="0"/>
      <p:bldP spid="114" grpId="0"/>
      <p:bldP spid="27" grpId="0" animBg="1"/>
      <p:bldP spid="29" grpId="0" animBg="1"/>
      <p:bldP spid="4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5" name="Rechteck 21"/>
          <p:cNvSpPr>
            <a:spLocks noChangeArrowheads="1"/>
          </p:cNvSpPr>
          <p:nvPr/>
        </p:nvSpPr>
        <p:spPr bwMode="auto">
          <a:xfrm>
            <a:off x="1714480" y="3786190"/>
            <a:ext cx="7036204" cy="1714512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2428860" y="1714488"/>
            <a:ext cx="6072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  <a:cs typeface="Arial" pitchFamily="34" charset="0"/>
              </a:rPr>
              <a:t>Das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Betriebsrätegesetz </a:t>
            </a:r>
            <a:r>
              <a:rPr lang="de-DE" sz="1600" b="1" dirty="0">
                <a:latin typeface="Calibri" pitchFamily="34" charset="0"/>
                <a:cs typeface="Arial" pitchFamily="34" charset="0"/>
              </a:rPr>
              <a:t>von 1920 </a:t>
            </a:r>
          </a:p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unterschied noch nicht zwischen Betrieben der freien Wirtschaft und Kirchen 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2285984" y="2214554"/>
            <a:ext cx="6429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  <a:cs typeface="Arial" pitchFamily="34" charset="0"/>
              </a:rPr>
              <a:t>…auch das Kontrollratsgesetz Nr. 22 vom 10.04.1946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bezog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die Kirchen in seinen </a:t>
            </a:r>
            <a:endParaRPr lang="de-DE" sz="1400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   Geltungsbereich ein. Selbst im Regierungsentwurf zum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Betr.VG vom 31.10.1950 </a:t>
            </a: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gab es noch keine Sonderregel für die Kirchen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785918" y="3214686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            Warum haben dann das Betriebsverfassungsgesetz </a:t>
            </a: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und die Gesetze zur Unternehmensmitbestimmung bei Kirche &amp; Diakonie keine Gültigkeit 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00364" y="392906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Die Kirchen sind kraft Verfassung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nicht-staatliche </a:t>
            </a:r>
            <a:r>
              <a:rPr lang="de-DE" sz="1200" b="1" i="1" dirty="0" smtClean="0">
                <a:cs typeface="Arial" pitchFamily="34" charset="0"/>
              </a:rPr>
              <a:t>Körperschaften des öffentlichen Rechts.</a:t>
            </a:r>
            <a:r>
              <a:rPr lang="de-DE" sz="1200" b="1" i="1" dirty="0" smtClean="0">
                <a:ea typeface="Times New Roman" pitchFamily="18" charset="0"/>
                <a:cs typeface="Arial" pitchFamily="34" charset="0"/>
              </a:rPr>
              <a:t> Sie können Beamte ernennen (Dienstherrenfähigkeit), Satzungen erlassen (</a:t>
            </a:r>
            <a:r>
              <a:rPr lang="de-DE" sz="1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Rechtsetzungsbefugnis</a:t>
            </a:r>
            <a:r>
              <a:rPr lang="de-DE" sz="1200" b="1" i="1" dirty="0" smtClean="0">
                <a:ea typeface="Times New Roman" pitchFamily="18" charset="0"/>
                <a:cs typeface="Arial" pitchFamily="34" charset="0"/>
              </a:rPr>
              <a:t>) und Steuern und Beiträge erheben.</a:t>
            </a:r>
            <a:endParaRPr lang="de-DE" sz="1200" b="1" i="1" dirty="0" smtClean="0"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5786" y="928670"/>
            <a:ext cx="7858180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1500166" y="928670"/>
            <a:ext cx="684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>
                <a:cs typeface="Arial" pitchFamily="34" charset="0"/>
              </a:rPr>
              <a:t>                 Mitbestimmung in der Bundesrepublik Deutschland </a:t>
            </a:r>
            <a:endParaRPr lang="de-DE" sz="1600" b="1" dirty="0">
              <a:cs typeface="Arial" pitchFamily="34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429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Dokumente und Einstellungen\Gisbert\Desktop\MAV Seminar_Kirche und Diakonie\reichstag-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2036422" cy="135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hteck 1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"/>
          <p:cNvSpPr>
            <a:spLocks noChangeArrowheads="1"/>
          </p:cNvSpPr>
          <p:nvPr/>
        </p:nvSpPr>
        <p:spPr bwMode="auto">
          <a:xfrm>
            <a:off x="5072066" y="1285860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000364" y="4643446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cs typeface="Arial" pitchFamily="34" charset="0"/>
              </a:rPr>
              <a:t>Begründet wurde dieser Sonderstatus </a:t>
            </a:r>
          </a:p>
          <a:p>
            <a:r>
              <a:rPr lang="de-DE" sz="1400" b="1" i="1" dirty="0" smtClean="0">
                <a:cs typeface="Arial" pitchFamily="34" charset="0"/>
              </a:rPr>
              <a:t>im „Weimarer Kirchenkompromiss“ von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1919</a:t>
            </a:r>
            <a:r>
              <a:rPr lang="de-DE" sz="1400" b="1" i="1" dirty="0" smtClean="0">
                <a:cs typeface="Arial" pitchFamily="34" charset="0"/>
              </a:rPr>
              <a:t>, der als Verfassungsrecht </a:t>
            </a:r>
          </a:p>
          <a:p>
            <a:r>
              <a:rPr lang="de-DE" sz="1400" b="1" i="1" dirty="0" smtClean="0">
                <a:cs typeface="Arial" pitchFamily="34" charset="0"/>
              </a:rPr>
              <a:t>in das Grundgesetz übernommen wurde. 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2357422" y="5572140"/>
            <a:ext cx="6432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Als der Regierungsentwurf zum Betriebsverfassungsgesetz vorgelegt wurde lehnten </a:t>
            </a:r>
          </a:p>
          <a:p>
            <a:r>
              <a:rPr lang="de-DE" sz="1400" dirty="0" smtClean="0">
                <a:cs typeface="Arial" pitchFamily="34" charset="0"/>
              </a:rPr>
              <a:t>die Kirchen den „staatlichen Eingriff“ auf ihre Dienstverhältnisse durch ein Betr.VG ab </a:t>
            </a:r>
          </a:p>
          <a:p>
            <a:r>
              <a:rPr lang="de-DE" sz="1400" dirty="0" smtClean="0">
                <a:cs typeface="Arial" pitchFamily="34" charset="0"/>
              </a:rPr>
              <a:t>und kündigten ein eigenes Gesetz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000364" y="2500306"/>
            <a:ext cx="5214974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214546" y="4286256"/>
            <a:ext cx="6357982" cy="10001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17" name="Rechteck 16"/>
          <p:cNvSpPr/>
          <p:nvPr/>
        </p:nvSpPr>
        <p:spPr bwMode="auto">
          <a:xfrm>
            <a:off x="2214547" y="5500702"/>
            <a:ext cx="6357982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214546" y="3286124"/>
            <a:ext cx="635798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214546" y="2214554"/>
            <a:ext cx="65722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/>
              <a:t>( 1 )  </a:t>
            </a:r>
            <a:r>
              <a:rPr lang="de-DE" sz="1600" b="1" dirty="0" smtClean="0"/>
              <a:t>Die </a:t>
            </a:r>
            <a:r>
              <a:rPr lang="de-DE" sz="1600" b="1" dirty="0"/>
              <a:t>Amtszeit der Mitarbeitervertretung beträgt vier Jahre</a:t>
            </a:r>
            <a:r>
              <a:rPr lang="de-DE" sz="1600" dirty="0"/>
              <a:t>.</a:t>
            </a:r>
          </a:p>
          <a:p>
            <a:pPr>
              <a:defRPr/>
            </a:pPr>
            <a:r>
              <a:rPr lang="de-DE" sz="1200" dirty="0" smtClean="0"/>
              <a:t>( 2 )  </a:t>
            </a:r>
            <a:r>
              <a:rPr lang="de-DE" sz="1400" dirty="0"/>
              <a:t>Die </a:t>
            </a:r>
            <a:r>
              <a:rPr lang="de-DE" sz="1400" b="1" dirty="0">
                <a:solidFill>
                  <a:srgbClr val="C00000"/>
                </a:solidFill>
              </a:rPr>
              <a:t>MAV-Wahlen</a:t>
            </a:r>
            <a:r>
              <a:rPr lang="de-DE" sz="1400" dirty="0"/>
              <a:t> finden alle vier Jahre in der Zeit vom </a:t>
            </a:r>
            <a:r>
              <a:rPr lang="de-DE" sz="1400" b="1" dirty="0">
                <a:solidFill>
                  <a:srgbClr val="C00000"/>
                </a:solidFill>
              </a:rPr>
              <a:t>1.Januar bis 30.April </a:t>
            </a:r>
            <a:r>
              <a:rPr lang="de-DE" sz="1400" dirty="0"/>
              <a:t>statt</a:t>
            </a:r>
          </a:p>
          <a:p>
            <a:pPr>
              <a:defRPr/>
            </a:pPr>
            <a:r>
              <a:rPr lang="de-DE" sz="1600" dirty="0"/>
              <a:t>        </a:t>
            </a:r>
            <a:r>
              <a:rPr lang="de-DE" sz="1400" b="1" dirty="0"/>
              <a:t>die Amtszeit der bisherigen Mitarbeitervertretung endet am 30. April.</a:t>
            </a:r>
          </a:p>
        </p:txBody>
      </p:sp>
      <p:sp>
        <p:nvSpPr>
          <p:cNvPr id="7" name="Rechteck 6"/>
          <p:cNvSpPr/>
          <p:nvPr/>
        </p:nvSpPr>
        <p:spPr>
          <a:xfrm>
            <a:off x="2214546" y="335756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Findet </a:t>
            </a:r>
            <a:r>
              <a:rPr lang="de-DE" sz="1400" b="1" dirty="0" smtClean="0">
                <a:solidFill>
                  <a:srgbClr val="C00000"/>
                </a:solidFill>
              </a:rPr>
              <a:t>außerhalb</a:t>
            </a:r>
            <a:r>
              <a:rPr lang="de-DE" sz="1400" b="1" dirty="0" smtClean="0"/>
              <a:t> der allgemeinen Wahlzeit </a:t>
            </a:r>
            <a:r>
              <a:rPr lang="de-DE" sz="1400" dirty="0" smtClean="0"/>
              <a:t>eine Mitarbeitervertretungswahl </a:t>
            </a:r>
          </a:p>
          <a:p>
            <a:r>
              <a:rPr lang="de-DE" sz="1400" dirty="0" smtClean="0"/>
              <a:t>       statt, so ist </a:t>
            </a:r>
            <a:r>
              <a:rPr lang="de-DE" sz="1400" b="1" dirty="0" smtClean="0">
                <a:solidFill>
                  <a:srgbClr val="C00000"/>
                </a:solidFill>
              </a:rPr>
              <a:t>unabhängig</a:t>
            </a:r>
            <a:r>
              <a:rPr lang="de-DE" sz="1400" b="1" dirty="0" smtClean="0">
                <a:solidFill>
                  <a:srgbClr val="0033CC"/>
                </a:solidFill>
              </a:rPr>
              <a:t> von der Amtszeit der MAV </a:t>
            </a:r>
            <a:r>
              <a:rPr lang="de-DE" sz="1400" dirty="0" smtClean="0"/>
              <a:t>in der nächsten allgemeinen</a:t>
            </a:r>
          </a:p>
          <a:p>
            <a:r>
              <a:rPr lang="de-DE" sz="1400" dirty="0" smtClean="0"/>
              <a:t>       Wahlzeit erneut zu wählen.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214546" y="1928802"/>
            <a:ext cx="185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15  Amtszeit</a:t>
            </a:r>
            <a:endParaRPr lang="de-DE" sz="1600" b="1" dirty="0"/>
          </a:p>
        </p:txBody>
      </p:sp>
      <p:sp>
        <p:nvSpPr>
          <p:cNvPr id="13" name="Rechteck 12"/>
          <p:cNvSpPr/>
          <p:nvPr/>
        </p:nvSpPr>
        <p:spPr>
          <a:xfrm>
            <a:off x="2500298" y="4286256"/>
            <a:ext cx="60722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Ist eine MAV </a:t>
            </a:r>
            <a:r>
              <a:rPr lang="de-DE" sz="1400" b="1" dirty="0" smtClean="0"/>
              <a:t>am 30. April des Jahres </a:t>
            </a:r>
          </a:p>
          <a:p>
            <a:r>
              <a:rPr lang="de-DE" sz="1400" dirty="0" smtClean="0"/>
              <a:t>der </a:t>
            </a:r>
            <a:r>
              <a:rPr lang="de-DE" sz="1400" b="1" dirty="0" smtClean="0"/>
              <a:t>regelmäßigen</a:t>
            </a:r>
            <a:r>
              <a:rPr lang="de-DE" sz="1400" dirty="0" smtClean="0"/>
              <a:t> Mitarbeitervertretungswahl </a:t>
            </a:r>
            <a:r>
              <a:rPr lang="de-DE" sz="1400" b="1" dirty="0" smtClean="0"/>
              <a:t>noch nicht </a:t>
            </a:r>
            <a:r>
              <a:rPr lang="de-DE" sz="1400" b="1" dirty="0" smtClean="0">
                <a:solidFill>
                  <a:srgbClr val="C00000"/>
                </a:solidFill>
              </a:rPr>
              <a:t>ein Jahr </a:t>
            </a:r>
            <a:r>
              <a:rPr lang="de-DE" sz="1400" b="1" dirty="0" smtClean="0"/>
              <a:t>im Amt</a:t>
            </a:r>
            <a:r>
              <a:rPr lang="de-DE" sz="1400" dirty="0" smtClean="0"/>
              <a:t>,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so ist nicht neu zu wählen</a:t>
            </a:r>
            <a:r>
              <a:rPr lang="de-DE" sz="1400" dirty="0" smtClean="0"/>
              <a:t>; die Amtszeit verlängert sich um die nächste regelmäßige Amtszeit.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2214546" y="550070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dirty="0" smtClean="0"/>
              <a:t>Die </a:t>
            </a:r>
            <a:r>
              <a:rPr lang="de-DE" sz="1400" b="1" dirty="0" smtClean="0"/>
              <a:t>bisherige MAV </a:t>
            </a:r>
            <a:r>
              <a:rPr lang="de-DE" sz="1400" dirty="0" smtClean="0"/>
              <a:t>führt die Geschäfte </a:t>
            </a:r>
            <a:r>
              <a:rPr lang="de-DE" sz="1400" b="1" dirty="0" smtClean="0">
                <a:solidFill>
                  <a:srgbClr val="C00000"/>
                </a:solidFill>
              </a:rPr>
              <a:t>bis zur Übernahme </a:t>
            </a:r>
          </a:p>
          <a:p>
            <a:r>
              <a:rPr lang="de-DE" sz="1400" dirty="0" smtClean="0"/>
              <a:t>       durch die neu gewählte MAV weiter, </a:t>
            </a:r>
            <a:r>
              <a:rPr lang="de-DE" sz="1400" b="1" dirty="0" smtClean="0"/>
              <a:t>längstens jedoch </a:t>
            </a:r>
            <a:r>
              <a:rPr lang="de-DE" sz="1400" b="1" dirty="0" smtClean="0">
                <a:solidFill>
                  <a:srgbClr val="C00000"/>
                </a:solidFill>
              </a:rPr>
              <a:t>sechs</a:t>
            </a:r>
            <a:r>
              <a:rPr lang="de-DE" sz="1400" b="1" dirty="0" smtClean="0"/>
              <a:t> Monate </a:t>
            </a:r>
            <a:r>
              <a:rPr lang="de-DE" sz="1400" dirty="0" smtClean="0"/>
              <a:t>über den</a:t>
            </a:r>
          </a:p>
          <a:p>
            <a:r>
              <a:rPr lang="de-DE" sz="1400" dirty="0" smtClean="0"/>
              <a:t>       Ablauf ihrer Amtszeit hinaus. </a:t>
            </a:r>
            <a:endParaRPr lang="de-DE" sz="1400" dirty="0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000232" y="578645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071670" y="478632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1714480" y="478632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000232" y="364331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642910" y="1000108"/>
            <a:ext cx="6715172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hteck 35"/>
          <p:cNvSpPr/>
          <p:nvPr/>
        </p:nvSpPr>
        <p:spPr>
          <a:xfrm>
            <a:off x="4214810" y="1000108"/>
            <a:ext cx="314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IV. Abschnitt   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Amtszeit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6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328611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" name="Rechteck 37"/>
          <p:cNvSpPr/>
          <p:nvPr/>
        </p:nvSpPr>
        <p:spPr bwMode="auto">
          <a:xfrm>
            <a:off x="2143108" y="2214554"/>
            <a:ext cx="657229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143108" y="3071810"/>
            <a:ext cx="6572296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107080" y="4429132"/>
            <a:ext cx="6643734" cy="10516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107080" y="4480692"/>
            <a:ext cx="66437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/>
              <a:t> ( 3 )  </a:t>
            </a:r>
            <a:r>
              <a:rPr lang="de-DE" sz="1400" dirty="0" smtClean="0"/>
              <a:t>Die </a:t>
            </a:r>
            <a:r>
              <a:rPr lang="de-DE" sz="1400" dirty="0"/>
              <a:t>MAV </a:t>
            </a:r>
            <a:r>
              <a:rPr lang="de-DE" sz="1400" dirty="0" smtClean="0"/>
              <a:t>ist </a:t>
            </a:r>
            <a:r>
              <a:rPr lang="de-DE" sz="1400" dirty="0"/>
              <a:t>vor Ablauf ihrer Amtszeit durch </a:t>
            </a:r>
            <a:r>
              <a:rPr lang="de-DE" sz="1600" b="1" dirty="0">
                <a:solidFill>
                  <a:srgbClr val="C00000"/>
                </a:solidFill>
              </a:rPr>
              <a:t>Nachwahl </a:t>
            </a:r>
            <a:r>
              <a:rPr lang="de-DE" sz="1400" dirty="0" smtClean="0"/>
              <a:t>auf </a:t>
            </a:r>
            <a:r>
              <a:rPr lang="de-DE" sz="1400" dirty="0"/>
              <a:t>die erforderliche </a:t>
            </a:r>
            <a:r>
              <a:rPr lang="de-DE" sz="1400" dirty="0" smtClean="0"/>
              <a:t>Zahl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der Mitglieder </a:t>
            </a:r>
            <a:r>
              <a:rPr lang="de-DE" sz="1400" b="1" dirty="0"/>
              <a:t>unverzüglich zu ergänzen</a:t>
            </a:r>
            <a:r>
              <a:rPr lang="de-DE" sz="1400" dirty="0"/>
              <a:t>, </a:t>
            </a:r>
            <a:r>
              <a:rPr lang="de-DE" sz="1400" dirty="0" smtClean="0"/>
              <a:t>wenn </a:t>
            </a:r>
            <a:r>
              <a:rPr lang="de-DE" sz="1400" dirty="0"/>
              <a:t>die </a:t>
            </a:r>
            <a:r>
              <a:rPr lang="de-DE" sz="1400" dirty="0" smtClean="0"/>
              <a:t>Zahl ihrer </a:t>
            </a:r>
            <a:r>
              <a:rPr lang="de-DE" sz="1400" dirty="0"/>
              <a:t>Mitglieder </a:t>
            </a:r>
            <a:r>
              <a:rPr lang="de-DE" sz="1400" dirty="0" smtClean="0"/>
              <a:t>nach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Eintreten sämtlicher Ersatzmitglieder um </a:t>
            </a:r>
            <a:r>
              <a:rPr lang="de-DE" sz="1400" b="1" dirty="0" smtClean="0">
                <a:solidFill>
                  <a:srgbClr val="C00000"/>
                </a:solidFill>
              </a:rPr>
              <a:t>mehr </a:t>
            </a:r>
            <a:r>
              <a:rPr lang="de-DE" sz="1400" b="1" dirty="0">
                <a:solidFill>
                  <a:srgbClr val="C00000"/>
                </a:solidFill>
              </a:rPr>
              <a:t>als ein Viertel </a:t>
            </a:r>
            <a:r>
              <a:rPr lang="de-DE" sz="1400" dirty="0"/>
              <a:t>der </a:t>
            </a:r>
            <a:r>
              <a:rPr lang="de-DE" sz="1400" dirty="0" smtClean="0"/>
              <a:t>vorgeschriebenen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Zahl </a:t>
            </a:r>
            <a:r>
              <a:rPr lang="de-DE" sz="1400" b="1" dirty="0">
                <a:solidFill>
                  <a:srgbClr val="C00000"/>
                </a:solidFill>
              </a:rPr>
              <a:t>gesunken ist</a:t>
            </a:r>
            <a:r>
              <a:rPr lang="de-DE" sz="1400" b="1" dirty="0"/>
              <a:t>. 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000232" y="500063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1643042" y="500063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428728" y="5786454"/>
            <a:ext cx="728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Hat die Amtszeit der MAV bereits </a:t>
            </a:r>
            <a:r>
              <a:rPr lang="de-DE" sz="1400" b="1" dirty="0" smtClean="0">
                <a:solidFill>
                  <a:srgbClr val="C00000"/>
                </a:solidFill>
              </a:rPr>
              <a:t>mehr als drei Jahre </a:t>
            </a:r>
            <a:r>
              <a:rPr lang="de-DE" sz="1400" dirty="0" smtClean="0"/>
              <a:t>betragen, so findet anstelle einer Nachwahl </a:t>
            </a:r>
          </a:p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eine Neuwahl </a:t>
            </a:r>
            <a:r>
              <a:rPr lang="de-DE" sz="1400" dirty="0" smtClean="0"/>
              <a:t>statt.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071670" y="1857364"/>
            <a:ext cx="5214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16   Neu- und Nachwahl der MAV vor Ablauf der Amtszeit</a:t>
            </a:r>
            <a:endParaRPr lang="de-DE" sz="1600" b="1" dirty="0"/>
          </a:p>
        </p:txBody>
      </p:sp>
      <p:sp>
        <p:nvSpPr>
          <p:cNvPr id="25" name="Rechteck 24"/>
          <p:cNvSpPr/>
          <p:nvPr/>
        </p:nvSpPr>
        <p:spPr>
          <a:xfrm>
            <a:off x="2249956" y="2266114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MAV ist vor Ablauf ihrer Amtszeit </a:t>
            </a:r>
            <a:r>
              <a:rPr lang="de-DE" sz="1400" b="1" dirty="0" smtClean="0">
                <a:solidFill>
                  <a:srgbClr val="C00000"/>
                </a:solidFill>
              </a:rPr>
              <a:t>unverzüglich</a:t>
            </a:r>
            <a:r>
              <a:rPr lang="de-DE" sz="1400" b="1" dirty="0" smtClean="0"/>
              <a:t> neu zu wählen, </a:t>
            </a:r>
          </a:p>
          <a:p>
            <a:r>
              <a:rPr lang="de-DE" sz="1400" b="1" dirty="0" smtClean="0"/>
              <a:t>       </a:t>
            </a:r>
            <a:r>
              <a:rPr lang="de-DE" sz="1400" dirty="0" smtClean="0"/>
              <a:t>wenn</a:t>
            </a:r>
            <a:r>
              <a:rPr lang="de-DE" sz="1400" b="1" dirty="0" smtClean="0"/>
              <a:t> </a:t>
            </a:r>
            <a:r>
              <a:rPr lang="de-DE" sz="1400" dirty="0" smtClean="0"/>
              <a:t>die MAV mit den Stimmen der Mehrheit der Mitglieder ihren </a:t>
            </a:r>
            <a:r>
              <a:rPr lang="de-DE" sz="1400" b="1" dirty="0" smtClean="0">
                <a:solidFill>
                  <a:srgbClr val="C00000"/>
                </a:solidFill>
              </a:rPr>
              <a:t>Rücktritt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       beschlossen hat oder die Mitarbeitervertretung </a:t>
            </a:r>
            <a:r>
              <a:rPr lang="de-DE" sz="1400" b="1" dirty="0" smtClean="0"/>
              <a:t>nach § 17 </a:t>
            </a:r>
            <a:r>
              <a:rPr lang="de-DE" sz="1400" b="1" dirty="0" smtClean="0">
                <a:solidFill>
                  <a:srgbClr val="C00000"/>
                </a:solidFill>
              </a:rPr>
              <a:t>aufgelöst</a:t>
            </a:r>
            <a:r>
              <a:rPr lang="de-DE" sz="1400" dirty="0" smtClean="0"/>
              <a:t> worden ist.</a:t>
            </a:r>
            <a:endParaRPr lang="de-DE" sz="1400" dirty="0"/>
          </a:p>
        </p:txBody>
      </p:sp>
      <p:sp>
        <p:nvSpPr>
          <p:cNvPr id="26" name="Rechteck 25"/>
          <p:cNvSpPr/>
          <p:nvPr/>
        </p:nvSpPr>
        <p:spPr>
          <a:xfrm>
            <a:off x="2249956" y="3123370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In den Fällen ist unverzüglich das Verfahren für die Neuwahl einzuleiten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       Bis zum Abschluss der Neuwahl nimmt der </a:t>
            </a:r>
            <a:r>
              <a:rPr lang="de-DE" sz="1400" b="1" dirty="0" smtClean="0">
                <a:solidFill>
                  <a:srgbClr val="C00000"/>
                </a:solidFill>
              </a:rPr>
              <a:t>Wahlvorstand </a:t>
            </a:r>
            <a:r>
              <a:rPr lang="de-DE" sz="1400" dirty="0" smtClean="0"/>
              <a:t>die Aufgaben der MAV</a:t>
            </a:r>
          </a:p>
          <a:p>
            <a:r>
              <a:rPr lang="de-DE" sz="1400" dirty="0" smtClean="0"/>
              <a:t>       wahr, längstens aber für einen Zeitraum von </a:t>
            </a:r>
            <a:r>
              <a:rPr lang="de-DE" sz="1400" b="1" dirty="0" smtClean="0"/>
              <a:t>sechs Monaten</a:t>
            </a:r>
            <a:r>
              <a:rPr lang="de-DE" sz="1400" dirty="0" smtClean="0"/>
              <a:t>, soweit nicht die </a:t>
            </a:r>
          </a:p>
          <a:p>
            <a:r>
              <a:rPr lang="de-DE" sz="1400" dirty="0" smtClean="0"/>
              <a:t>       Wahl im vereinfachten Verfahren durchgeführt wird.</a:t>
            </a:r>
            <a:endParaRPr lang="de-DE" sz="1400" dirty="0"/>
          </a:p>
        </p:txBody>
      </p:sp>
      <p:sp>
        <p:nvSpPr>
          <p:cNvPr id="27" name="Rechteck 26"/>
          <p:cNvSpPr/>
          <p:nvPr/>
        </p:nvSpPr>
        <p:spPr>
          <a:xfrm>
            <a:off x="2571736" y="5572140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Für die Nachwahl gelten die Vorschriften über das Wahlverfahren entsprechend.</a:t>
            </a:r>
            <a:endParaRPr lang="de-DE" sz="1400" b="1" dirty="0"/>
          </a:p>
        </p:txBody>
      </p:sp>
      <p:sp>
        <p:nvSpPr>
          <p:cNvPr id="29" name="Rechteck 28"/>
          <p:cNvSpPr/>
          <p:nvPr/>
        </p:nvSpPr>
        <p:spPr>
          <a:xfrm>
            <a:off x="642910" y="4929198"/>
            <a:ext cx="921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Nachwahl</a:t>
            </a:r>
            <a:endParaRPr lang="de-DE" sz="1400" dirty="0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000232" y="350043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6"/>
          <p:cNvGrpSpPr/>
          <p:nvPr/>
        </p:nvGrpSpPr>
        <p:grpSpPr>
          <a:xfrm>
            <a:off x="642910" y="571480"/>
            <a:ext cx="6715172" cy="866004"/>
            <a:chOff x="642910" y="571480"/>
            <a:chExt cx="6715172" cy="866004"/>
          </a:xfrm>
        </p:grpSpPr>
        <p:sp>
          <p:nvSpPr>
            <p:cNvPr id="33" name="Rechteck 32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571480"/>
              <a:ext cx="2357454" cy="8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hteck 35"/>
            <p:cNvSpPr/>
            <p:nvPr/>
          </p:nvSpPr>
          <p:spPr>
            <a:xfrm>
              <a:off x="3357554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000232" y="257174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9" grpId="0"/>
      <p:bldP spid="32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 bwMode="auto">
          <a:xfrm>
            <a:off x="2285984" y="2500306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285984" y="3429000"/>
            <a:ext cx="628654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28662" y="235743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erlischt </a:t>
            </a:r>
            <a:r>
              <a:rPr lang="de-DE" sz="1400" b="1" dirty="0" smtClean="0">
                <a:solidFill>
                  <a:srgbClr val="C00000"/>
                </a:solidFill>
              </a:rPr>
              <a:t>durch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28860" y="250030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a) </a:t>
            </a:r>
            <a:r>
              <a:rPr lang="de-DE" sz="1400" b="1" dirty="0" smtClean="0"/>
              <a:t>Ablauf</a:t>
            </a:r>
            <a:r>
              <a:rPr lang="de-DE" sz="1400" dirty="0" smtClean="0"/>
              <a:t> der Amtszeit,   b) </a:t>
            </a:r>
            <a:r>
              <a:rPr lang="de-DE" sz="1400" b="1" dirty="0" smtClean="0"/>
              <a:t>Niederlegung</a:t>
            </a:r>
            <a:r>
              <a:rPr lang="de-DE" sz="1400" dirty="0" smtClean="0"/>
              <a:t> des Amtes,</a:t>
            </a:r>
          </a:p>
          <a:p>
            <a:r>
              <a:rPr lang="de-DE" sz="1400" dirty="0" smtClean="0"/>
              <a:t>c) </a:t>
            </a:r>
            <a:r>
              <a:rPr lang="de-DE" sz="1400" b="1" dirty="0" smtClean="0"/>
              <a:t>Beendigung</a:t>
            </a:r>
            <a:r>
              <a:rPr lang="de-DE" sz="1400" dirty="0" smtClean="0"/>
              <a:t> des Arbeitsverhältnisses,   </a:t>
            </a:r>
            <a:r>
              <a:rPr lang="de-DE" sz="1400" b="1" dirty="0" smtClean="0">
                <a:solidFill>
                  <a:srgbClr val="C00000"/>
                </a:solidFill>
              </a:rPr>
              <a:t>d</a:t>
            </a:r>
            <a:r>
              <a:rPr lang="de-DE" sz="1400" dirty="0" smtClean="0"/>
              <a:t>) </a:t>
            </a:r>
            <a:r>
              <a:rPr lang="de-DE" sz="1400" b="1" dirty="0" smtClean="0"/>
              <a:t>Ausscheiden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/>
              <a:t>aus der Dienststelle,</a:t>
            </a:r>
          </a:p>
          <a:p>
            <a:r>
              <a:rPr lang="de-DE" sz="1400" dirty="0" smtClean="0"/>
              <a:t>e) </a:t>
            </a:r>
            <a:r>
              <a:rPr lang="de-DE" sz="1400" b="1" dirty="0" smtClean="0"/>
              <a:t>Verlust</a:t>
            </a:r>
            <a:r>
              <a:rPr lang="de-DE" sz="1400" dirty="0" smtClean="0"/>
              <a:t> der Wählbarkeit,   f) </a:t>
            </a:r>
            <a:r>
              <a:rPr lang="de-DE" sz="1400" b="1" dirty="0" smtClean="0"/>
              <a:t>Beschluss </a:t>
            </a:r>
            <a:r>
              <a:rPr lang="de-DE" sz="1400" dirty="0" smtClean="0"/>
              <a:t>nach § 17.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428860" y="3429000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Abweichend von </a:t>
            </a:r>
            <a:r>
              <a:rPr lang="de-DE" sz="1400" dirty="0" smtClean="0">
                <a:solidFill>
                  <a:srgbClr val="C00000"/>
                </a:solidFill>
              </a:rPr>
              <a:t>Buchstabe </a:t>
            </a:r>
            <a:r>
              <a:rPr lang="de-DE" sz="1400" b="1" dirty="0" smtClean="0">
                <a:solidFill>
                  <a:srgbClr val="C00000"/>
                </a:solidFill>
              </a:rPr>
              <a:t>d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/>
              <a:t>erlischt die Mitgliedschaft nicht, </a:t>
            </a:r>
          </a:p>
          <a:p>
            <a:r>
              <a:rPr lang="de-DE" sz="1400" dirty="0" smtClean="0"/>
              <a:t>wenn </a:t>
            </a:r>
            <a:r>
              <a:rPr lang="de-DE" sz="1400" b="1" dirty="0" smtClean="0"/>
              <a:t>übergangslos</a:t>
            </a:r>
            <a:r>
              <a:rPr lang="de-DE" sz="1400" dirty="0" smtClean="0"/>
              <a:t> ein neues Arbeitsverhältnis zu einem anderen Arbeitgeber begründet wird, der zum Zuständigkeitsbereich derselben MAV gehört. 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4429124" y="1785926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18  Erlöschen und Ruhen der Mitgliedschaft, </a:t>
            </a:r>
          </a:p>
          <a:p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</a:t>
            </a:r>
            <a:r>
              <a:rPr lang="de-DE" sz="1400" b="1" dirty="0" smtClean="0">
                <a:solidFill>
                  <a:schemeClr val="bg1">
                    <a:lumMod val="65000"/>
                  </a:schemeClr>
                </a:solidFill>
              </a:rPr>
              <a:t>Ersatzmitgliedschaft</a:t>
            </a:r>
            <a:endParaRPr lang="de-DE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42910" y="1000108"/>
            <a:ext cx="6715172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/>
          <p:cNvSpPr/>
          <p:nvPr/>
        </p:nvSpPr>
        <p:spPr>
          <a:xfrm>
            <a:off x="3857620" y="1000108"/>
            <a:ext cx="314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IV. Abschnitt   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Amtszeit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285984" y="5715016"/>
            <a:ext cx="628654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285984" y="571501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c)   wenn ein Mitglied für länger als </a:t>
            </a:r>
            <a:r>
              <a:rPr lang="de-DE" sz="1400" b="1" dirty="0" smtClean="0"/>
              <a:t>drei Monate </a:t>
            </a:r>
            <a:r>
              <a:rPr lang="de-DE" sz="1400" b="1" dirty="0" smtClean="0">
                <a:solidFill>
                  <a:srgbClr val="C00000"/>
                </a:solidFill>
              </a:rPr>
              <a:t>beurlaubt </a:t>
            </a:r>
            <a:r>
              <a:rPr lang="de-DE" sz="1400" dirty="0" smtClean="0"/>
              <a:t>oder aufgrund einer</a:t>
            </a:r>
          </a:p>
          <a:p>
            <a:r>
              <a:rPr lang="de-DE" sz="1400" dirty="0" smtClean="0"/>
              <a:t>      Arbeitsrechtsregelung oder von gesetzlichen Vorschriften </a:t>
            </a:r>
            <a:r>
              <a:rPr lang="de-DE" sz="1400" b="1" dirty="0" smtClean="0"/>
              <a:t>freigestellt</a:t>
            </a:r>
            <a:r>
              <a:rPr lang="de-DE" sz="1400" dirty="0" smtClean="0"/>
              <a:t> wird.</a:t>
            </a:r>
            <a:endParaRPr lang="de-DE" sz="14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285984" y="4572008"/>
            <a:ext cx="6286544" cy="523220"/>
            <a:chOff x="2285984" y="4572008"/>
            <a:chExt cx="6286544" cy="523220"/>
          </a:xfrm>
        </p:grpSpPr>
        <p:sp>
          <p:nvSpPr>
            <p:cNvPr id="24" name="Rechteck 23"/>
            <p:cNvSpPr/>
            <p:nvPr/>
          </p:nvSpPr>
          <p:spPr bwMode="auto">
            <a:xfrm>
              <a:off x="2285984" y="4572008"/>
              <a:ext cx="6286544" cy="50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285984" y="4572008"/>
              <a:ext cx="6000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de-DE" sz="1400" dirty="0" smtClean="0"/>
                <a:t>a)   solange einem Mitglied </a:t>
              </a:r>
            </a:p>
            <a:p>
              <a:pPr marL="342900" indent="-342900"/>
              <a:r>
                <a:rPr lang="de-DE" sz="1400" dirty="0" smtClean="0"/>
                <a:t>      die Wahrnehmung seiner dienstlichen Aufgaben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untersagt</a:t>
              </a:r>
              <a:r>
                <a:rPr lang="de-DE" sz="1400" dirty="0" smtClean="0"/>
                <a:t> ist,</a:t>
              </a:r>
              <a:endParaRPr lang="de-DE" sz="1400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285984" y="5143512"/>
            <a:ext cx="6286544" cy="523220"/>
            <a:chOff x="2285984" y="5143512"/>
            <a:chExt cx="6286544" cy="523220"/>
          </a:xfrm>
        </p:grpSpPr>
        <p:sp>
          <p:nvSpPr>
            <p:cNvPr id="25" name="Rechteck 24"/>
            <p:cNvSpPr/>
            <p:nvPr/>
          </p:nvSpPr>
          <p:spPr bwMode="auto">
            <a:xfrm>
              <a:off x="2285984" y="5143512"/>
              <a:ext cx="6286544" cy="50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285984" y="5143512"/>
              <a:ext cx="62865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b)   wenn ein Mitglied voraussichtlich </a:t>
              </a:r>
              <a:r>
                <a:rPr lang="de-DE" sz="1400" b="1" dirty="0" smtClean="0"/>
                <a:t>länger als drei Monate </a:t>
              </a:r>
              <a:r>
                <a:rPr lang="de-DE" sz="1400" dirty="0" smtClean="0"/>
                <a:t>an der Wahrnehmung</a:t>
              </a:r>
            </a:p>
            <a:p>
              <a:r>
                <a:rPr lang="de-DE" sz="1400" dirty="0" smtClean="0"/>
                <a:t>       seiner dienstlichen Aufgaben oder als Mitglied der MAV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gehindert</a:t>
              </a:r>
              <a:r>
                <a:rPr lang="de-DE" sz="1400" dirty="0" smtClean="0"/>
                <a:t> ist,</a:t>
              </a:r>
              <a:endParaRPr lang="de-DE" sz="14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28596" y="4357694"/>
            <a:ext cx="2143140" cy="440770"/>
            <a:chOff x="-32" y="4214818"/>
            <a:chExt cx="2428892" cy="440770"/>
          </a:xfrm>
        </p:grpSpPr>
        <p:sp>
          <p:nvSpPr>
            <p:cNvPr id="20" name="Rechteck 19"/>
            <p:cNvSpPr/>
            <p:nvPr/>
          </p:nvSpPr>
          <p:spPr>
            <a:xfrm>
              <a:off x="-32" y="4214818"/>
              <a:ext cx="1928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( 2 ) </a:t>
              </a:r>
              <a:r>
                <a:rPr lang="de-DE" sz="1200" b="1" dirty="0" smtClean="0"/>
                <a:t>Die Mitgliedschaft 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500034" y="4286256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smtClean="0"/>
                <a:t>in der MAV </a:t>
              </a:r>
              <a:r>
                <a:rPr lang="de-DE" b="1" dirty="0" smtClean="0">
                  <a:solidFill>
                    <a:srgbClr val="C00000"/>
                  </a:solidFill>
                </a:rPr>
                <a:t>ruht</a:t>
              </a:r>
              <a:endParaRPr lang="de-DE" dirty="0"/>
            </a:p>
          </p:txBody>
        </p:sp>
      </p:grp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1857356" y="521495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1857356" y="578645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1857356" y="350043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1857356" y="485776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4348" y="2214554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200" b="1" dirty="0" smtClean="0"/>
              <a:t>Die Mitgliedschaft in der MAV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1857356" y="278605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 bwMode="auto">
          <a:xfrm>
            <a:off x="2285984" y="4786322"/>
            <a:ext cx="6286544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285984" y="3643314"/>
            <a:ext cx="628654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285984" y="2571744"/>
            <a:ext cx="6286544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85984" y="2643182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b="1" dirty="0" smtClean="0"/>
              <a:t>bei </a:t>
            </a:r>
            <a:r>
              <a:rPr lang="de-DE" sz="1600" b="1" dirty="0" smtClean="0"/>
              <a:t>Erlöschen</a:t>
            </a:r>
            <a:r>
              <a:rPr lang="de-DE" sz="1400" b="1" dirty="0" smtClean="0"/>
              <a:t> </a:t>
            </a:r>
            <a:r>
              <a:rPr lang="de-DE" sz="1400" dirty="0" smtClean="0"/>
              <a:t>und/oder </a:t>
            </a:r>
            <a:r>
              <a:rPr lang="de-DE" sz="1600" b="1" dirty="0" smtClean="0">
                <a:solidFill>
                  <a:srgbClr val="0033CC"/>
                </a:solidFill>
              </a:rPr>
              <a:t>für die </a:t>
            </a:r>
            <a:r>
              <a:rPr lang="de-DE" sz="1600" b="1" dirty="0" smtClean="0">
                <a:solidFill>
                  <a:srgbClr val="C00000"/>
                </a:solidFill>
              </a:rPr>
              <a:t>Dauer</a:t>
            </a:r>
            <a:r>
              <a:rPr lang="de-DE" sz="1600" b="1" dirty="0" smtClean="0">
                <a:solidFill>
                  <a:srgbClr val="0033CC"/>
                </a:solidFill>
              </a:rPr>
              <a:t> des Ruhens </a:t>
            </a:r>
            <a:r>
              <a:rPr lang="de-DE" sz="1400" dirty="0" smtClean="0"/>
              <a:t>der Mitgliedschaft </a:t>
            </a:r>
          </a:p>
          <a:p>
            <a:r>
              <a:rPr lang="de-DE" sz="1400" dirty="0" smtClean="0"/>
              <a:t>       rückt die Person als </a:t>
            </a:r>
            <a:r>
              <a:rPr lang="de-DE" sz="1400" b="1" dirty="0" smtClean="0"/>
              <a:t>Ersatzmitglied </a:t>
            </a:r>
            <a:r>
              <a:rPr lang="de-DE" sz="1400" dirty="0" smtClean="0"/>
              <a:t>in die Mitarbeitervertretung nach, die bei </a:t>
            </a:r>
          </a:p>
          <a:p>
            <a:r>
              <a:rPr lang="de-DE" sz="1400" dirty="0" smtClean="0"/>
              <a:t>       der vorhergehenden Wahl die nächstniedrigere Stimmenzahl erreicht hat.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285984" y="3643314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dirty="0" smtClean="0"/>
              <a:t>Das Ersatzmitglied nach tritt auch dann in die MAV ein,  wenn ein Mitglied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verhindert</a:t>
            </a:r>
            <a:r>
              <a:rPr lang="de-DE" sz="1400" b="1" dirty="0" smtClean="0"/>
              <a:t> ist, an einer Sitzung teilzunehmen</a:t>
            </a:r>
            <a:r>
              <a:rPr lang="de-DE" sz="1400" dirty="0" smtClean="0"/>
              <a:t>, sofern dies zur Sicherstellung </a:t>
            </a:r>
          </a:p>
          <a:p>
            <a:r>
              <a:rPr lang="de-DE" sz="1400" dirty="0" smtClean="0"/>
              <a:t>       der Beschlussfähigkeit der Mitarbeitervertretung erforderlich ist.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285984" y="4857760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( 5 ) </a:t>
            </a:r>
            <a:r>
              <a:rPr lang="de-DE" sz="1400" dirty="0" smtClean="0"/>
              <a:t>Bei </a:t>
            </a:r>
            <a:r>
              <a:rPr lang="de-DE" sz="1600" b="1" dirty="0" smtClean="0"/>
              <a:t>Beendigung</a:t>
            </a:r>
            <a:r>
              <a:rPr lang="de-DE" sz="1400" b="1" dirty="0" smtClean="0"/>
              <a:t> der Mitgliedschaft </a:t>
            </a:r>
            <a:r>
              <a:rPr lang="de-DE" sz="1400" dirty="0" smtClean="0"/>
              <a:t>in der MAV haben die Mitarbeitenden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alle  Unterlagen,</a:t>
            </a:r>
            <a:r>
              <a:rPr lang="de-DE" sz="1400" dirty="0" smtClean="0"/>
              <a:t> die sie in ihrer Eigenschaft als Mitglied der MAV erhalten haben,</a:t>
            </a:r>
          </a:p>
          <a:p>
            <a:r>
              <a:rPr lang="de-DE" sz="1400" dirty="0" smtClean="0"/>
              <a:t>       der Mitarbeitervertretung auszuhändigen. 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3857620" y="1857364"/>
            <a:ext cx="470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/>
              <a:t>§ 18 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Erlöschen und Ruhen der Mitgliedschaft,</a:t>
            </a:r>
            <a:r>
              <a:rPr lang="de-DE" sz="1600" b="1" dirty="0" smtClean="0"/>
              <a:t> Ersatzmitgliedschaft</a:t>
            </a:r>
            <a:endParaRPr lang="de-DE" sz="1600" b="1" dirty="0"/>
          </a:p>
        </p:txBody>
      </p:sp>
      <p:sp>
        <p:nvSpPr>
          <p:cNvPr id="21" name="Rechteck 20"/>
          <p:cNvSpPr/>
          <p:nvPr/>
        </p:nvSpPr>
        <p:spPr>
          <a:xfrm>
            <a:off x="928662" y="2714620"/>
            <a:ext cx="111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Nachrücken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in die MAV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71472" y="3714752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Sicherstellung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Beschlussfähigkeit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571736" y="571501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Besteht die MAV  aus einer Person, </a:t>
            </a:r>
          </a:p>
          <a:p>
            <a:r>
              <a:rPr lang="de-DE" sz="1400" dirty="0" smtClean="0"/>
              <a:t>sind die Unterlagen der neuen Mitarbeitervertretung auszuhändigen.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714348" y="4929198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Rückgabe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MAV-Unterlagen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071670" y="392906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071670" y="514351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071670" y="292893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42910" y="1000108"/>
            <a:ext cx="6715172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hteck 32"/>
          <p:cNvSpPr/>
          <p:nvPr/>
        </p:nvSpPr>
        <p:spPr>
          <a:xfrm>
            <a:off x="3857620" y="1000108"/>
            <a:ext cx="314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IV. Abschnitt   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Amtszeit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21"/>
          <p:cNvSpPr>
            <a:spLocks noChangeArrowheads="1"/>
          </p:cNvSpPr>
          <p:nvPr/>
        </p:nvSpPr>
        <p:spPr bwMode="auto">
          <a:xfrm>
            <a:off x="0" y="0"/>
            <a:ext cx="442912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71736" y="335756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Arial Black" pitchFamily="34" charset="0"/>
              </a:rPr>
              <a:t>Ausschluss</a:t>
            </a:r>
            <a:r>
              <a:rPr lang="de-DE" sz="2000" b="1" dirty="0">
                <a:latin typeface="Arial Black" pitchFamily="34" charset="0"/>
              </a:rPr>
              <a:t> </a:t>
            </a:r>
            <a:r>
              <a:rPr lang="de-DE" sz="2000" b="1" dirty="0" smtClean="0">
                <a:latin typeface="Arial Black" pitchFamily="34" charset="0"/>
              </a:rPr>
              <a:t>eines </a:t>
            </a:r>
            <a:r>
              <a:rPr lang="de-DE" sz="2000" b="1" dirty="0">
                <a:latin typeface="Arial Black" pitchFamily="34" charset="0"/>
              </a:rPr>
              <a:t>Mitgliedes </a:t>
            </a:r>
            <a:endParaRPr lang="de-DE" sz="2000" b="1" dirty="0" smtClean="0">
              <a:latin typeface="Arial Black" pitchFamily="34" charset="0"/>
            </a:endParaRPr>
          </a:p>
          <a:p>
            <a:r>
              <a:rPr lang="de-DE" sz="2000" b="1" dirty="0">
                <a:latin typeface="Arial Black" pitchFamily="34" charset="0"/>
              </a:rPr>
              <a:t> </a:t>
            </a:r>
            <a:r>
              <a:rPr lang="de-DE" sz="2000" b="1" dirty="0" smtClean="0">
                <a:latin typeface="Arial Black" pitchFamily="34" charset="0"/>
              </a:rPr>
              <a:t>               oder </a:t>
            </a:r>
            <a:r>
              <a:rPr lang="de-DE" sz="2400" b="1" dirty="0">
                <a:solidFill>
                  <a:srgbClr val="C00000"/>
                </a:solidFill>
                <a:latin typeface="Arial Black" pitchFamily="34" charset="0"/>
              </a:rPr>
              <a:t>Auflösung</a:t>
            </a:r>
            <a:r>
              <a:rPr lang="de-DE" sz="2000" b="1" dirty="0">
                <a:latin typeface="Arial Black" pitchFamily="34" charset="0"/>
              </a:rPr>
              <a:t> der MAV</a:t>
            </a:r>
          </a:p>
        </p:txBody>
      </p:sp>
      <p:sp>
        <p:nvSpPr>
          <p:cNvPr id="9" name="Rechteck 8"/>
          <p:cNvSpPr/>
          <p:nvPr/>
        </p:nvSpPr>
        <p:spPr>
          <a:xfrm>
            <a:off x="1357290" y="4286256"/>
            <a:ext cx="7118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Arial Black" pitchFamily="34" charset="0"/>
              </a:rPr>
              <a:t>Behinderungs-</a:t>
            </a:r>
            <a:r>
              <a:rPr lang="de-DE" sz="2400" b="1" dirty="0">
                <a:latin typeface="Arial Black" pitchFamily="34" charset="0"/>
              </a:rPr>
              <a:t> </a:t>
            </a:r>
            <a:r>
              <a:rPr lang="de-DE" sz="2000" b="1" dirty="0">
                <a:latin typeface="Arial Black" pitchFamily="34" charset="0"/>
              </a:rPr>
              <a:t>und</a:t>
            </a:r>
            <a:r>
              <a:rPr lang="de-DE" sz="2400" b="1" dirty="0">
                <a:latin typeface="Arial Black" pitchFamily="34" charset="0"/>
              </a:rPr>
              <a:t> Begünstigungsverbot</a:t>
            </a:r>
            <a:endParaRPr lang="de-DE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57554" y="478632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latin typeface="Arial Black" pitchFamily="34" charset="0"/>
              </a:rPr>
              <a:t>Abordnungs- </a:t>
            </a:r>
          </a:p>
          <a:p>
            <a:r>
              <a:rPr lang="de-DE" sz="2400" b="1" dirty="0" smtClean="0">
                <a:latin typeface="Arial Black" pitchFamily="34" charset="0"/>
              </a:rPr>
              <a:t>und Versetzungs</a:t>
            </a:r>
            <a:r>
              <a:rPr lang="de-DE" sz="2400" b="1" dirty="0" smtClean="0">
                <a:solidFill>
                  <a:srgbClr val="C00000"/>
                </a:solidFill>
                <a:latin typeface="Arial Black" pitchFamily="34" charset="0"/>
              </a:rPr>
              <a:t>verbot</a:t>
            </a:r>
            <a:r>
              <a:rPr lang="de-DE" sz="2400" b="1" dirty="0" smtClean="0">
                <a:latin typeface="Arial Black" pitchFamily="34" charset="0"/>
              </a:rPr>
              <a:t>, </a:t>
            </a:r>
            <a:r>
              <a:rPr lang="de-DE" sz="2400" b="1" dirty="0" smtClean="0">
                <a:solidFill>
                  <a:srgbClr val="C00000"/>
                </a:solidFill>
                <a:latin typeface="Arial Black" pitchFamily="34" charset="0"/>
              </a:rPr>
              <a:t>Kündigungsschutz</a:t>
            </a:r>
            <a:endParaRPr lang="de-DE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Gisbert\Desktop\smiley-29535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995348" cy="1012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00100" y="714356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pieren 9"/>
          <p:cNvGrpSpPr/>
          <p:nvPr/>
        </p:nvGrpSpPr>
        <p:grpSpPr>
          <a:xfrm>
            <a:off x="2285984" y="1714488"/>
            <a:ext cx="2910978" cy="1046440"/>
            <a:chOff x="590809" y="4796313"/>
            <a:chExt cx="2910978" cy="1046440"/>
          </a:xfrm>
        </p:grpSpPr>
        <p:sp>
          <p:nvSpPr>
            <p:cNvPr id="14" name="Rechteck 13"/>
            <p:cNvSpPr/>
            <p:nvPr/>
          </p:nvSpPr>
          <p:spPr>
            <a:xfrm>
              <a:off x="590809" y="479631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400" dirty="0" smtClean="0">
                  <a:latin typeface="Arial Black" pitchFamily="34" charset="0"/>
                </a:rPr>
                <a:t>itarbeiter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755359" y="505792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err="1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400" dirty="0" err="1" smtClean="0">
                  <a:latin typeface="Arial Black" pitchFamily="34" charset="0"/>
                </a:rPr>
                <a:t>ertretungs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899592" y="531953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400" dirty="0" smtClean="0">
                  <a:latin typeface="Arial Black" pitchFamily="34" charset="0"/>
                </a:rPr>
                <a:t>esetz</a:t>
              </a:r>
              <a:endParaRPr lang="de-DE" sz="240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 rot="5400000">
            <a:off x="2393153" y="-2393153"/>
            <a:ext cx="4357694" cy="9144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 bwMode="auto">
          <a:xfrm>
            <a:off x="2643174" y="2857496"/>
            <a:ext cx="6143668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42910" y="4500570"/>
            <a:ext cx="2071702" cy="1143008"/>
            <a:chOff x="642910" y="4429132"/>
            <a:chExt cx="2071702" cy="1143008"/>
          </a:xfrm>
        </p:grpSpPr>
        <p:pic>
          <p:nvPicPr>
            <p:cNvPr id="21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4429132"/>
              <a:ext cx="1143008" cy="1143008"/>
            </a:xfrm>
            <a:prstGeom prst="rect">
              <a:avLst/>
            </a:prstGeom>
            <a:noFill/>
          </p:spPr>
        </p:pic>
        <p:sp>
          <p:nvSpPr>
            <p:cNvPr id="27" name="Rechteck 1"/>
            <p:cNvSpPr>
              <a:spLocks noChangeArrowheads="1"/>
            </p:cNvSpPr>
            <p:nvPr/>
          </p:nvSpPr>
          <p:spPr bwMode="auto">
            <a:xfrm>
              <a:off x="642910" y="4714884"/>
              <a:ext cx="13573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…noch </a:t>
              </a:r>
            </a:p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      Fragen</a:t>
              </a:r>
              <a:endParaRPr lang="de-DE" sz="1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35" name="Rechteck 34"/>
          <p:cNvSpPr/>
          <p:nvPr/>
        </p:nvSpPr>
        <p:spPr>
          <a:xfrm>
            <a:off x="3428992" y="4500570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2" name="Rechteck 31"/>
          <p:cNvSpPr/>
          <p:nvPr/>
        </p:nvSpPr>
        <p:spPr bwMode="auto">
          <a:xfrm>
            <a:off x="2428860" y="5715016"/>
            <a:ext cx="6357982" cy="42862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643174" y="2143116"/>
            <a:ext cx="6143668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786018" y="2214554"/>
            <a:ext cx="60722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Auf schriftlichen Antrag </a:t>
            </a:r>
            <a:r>
              <a:rPr lang="de-DE" sz="1600" b="1" dirty="0" smtClean="0">
                <a:solidFill>
                  <a:srgbClr val="C00000"/>
                </a:solidFill>
              </a:rPr>
              <a:t>eines Viertels </a:t>
            </a:r>
            <a:r>
              <a:rPr lang="de-DE" sz="1400" b="1" dirty="0" smtClean="0"/>
              <a:t>der Wahlberechtigten, </a:t>
            </a:r>
          </a:p>
          <a:p>
            <a:r>
              <a:rPr lang="de-DE" sz="1400" b="1" dirty="0" smtClean="0"/>
              <a:t>                                                                     der MAV oder der </a:t>
            </a:r>
            <a:r>
              <a:rPr lang="de-DE" sz="1400" b="1" dirty="0" smtClean="0">
                <a:solidFill>
                  <a:srgbClr val="C00000"/>
                </a:solidFill>
              </a:rPr>
              <a:t>Dienststellenleitung…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571736" y="1785926"/>
            <a:ext cx="5857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17  Ausschluss eines Mitgliedes oder Auflösung der MAV</a:t>
            </a:r>
            <a:endParaRPr lang="de-DE" sz="1600" b="1" dirty="0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357422" y="292893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357422" y="228599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0034" y="2714620"/>
            <a:ext cx="1928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</a:t>
            </a:r>
            <a:r>
              <a:rPr lang="de-DE" sz="1200" b="1" dirty="0" smtClean="0"/>
              <a:t>Entscheiden kann </a:t>
            </a:r>
            <a:r>
              <a:rPr lang="de-DE" sz="1200" b="1" dirty="0" smtClean="0">
                <a:solidFill>
                  <a:srgbClr val="C00000"/>
                </a:solidFill>
              </a:rPr>
              <a:t>nur</a:t>
            </a:r>
            <a:r>
              <a:rPr lang="de-DE" sz="1200" b="1" dirty="0" smtClean="0"/>
              <a:t> </a:t>
            </a:r>
          </a:p>
          <a:p>
            <a:r>
              <a:rPr lang="de-DE" sz="1200" b="1" dirty="0" smtClean="0"/>
              <a:t>          das </a:t>
            </a:r>
            <a:r>
              <a:rPr lang="de-DE" sz="1400" b="1" dirty="0" smtClean="0">
                <a:solidFill>
                  <a:srgbClr val="C00000"/>
                </a:solidFill>
              </a:rPr>
              <a:t>Kirchengericht</a:t>
            </a: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2571736" y="414338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</a:t>
            </a:r>
            <a:r>
              <a:rPr lang="de-DE" sz="1600" b="1" dirty="0" smtClean="0">
                <a:solidFill>
                  <a:srgbClr val="C00000"/>
                </a:solidFill>
              </a:rPr>
              <a:t>einzige</a:t>
            </a:r>
            <a:r>
              <a:rPr lang="de-DE" sz="1400" dirty="0" smtClean="0"/>
              <a:t> Möglichkeit, </a:t>
            </a:r>
          </a:p>
          <a:p>
            <a:r>
              <a:rPr lang="de-DE" sz="1400" dirty="0" smtClean="0"/>
              <a:t>die MAV oder einzelne Mitglieder </a:t>
            </a:r>
            <a:r>
              <a:rPr lang="de-DE" sz="1400" b="1" dirty="0" smtClean="0"/>
              <a:t>vor Ablauf der Amtszeit </a:t>
            </a:r>
            <a:r>
              <a:rPr lang="de-DE" sz="1400" b="1" dirty="0" smtClean="0">
                <a:solidFill>
                  <a:srgbClr val="C00000"/>
                </a:solidFill>
              </a:rPr>
              <a:t>gegen ihren Willen </a:t>
            </a:r>
          </a:p>
          <a:p>
            <a:r>
              <a:rPr lang="de-DE" sz="1400" b="1" dirty="0" smtClean="0"/>
              <a:t>aus dem Amt zu entfernen</a:t>
            </a:r>
            <a:r>
              <a:rPr lang="de-DE" sz="1400" dirty="0" smtClean="0"/>
              <a:t>, ist ein Antrag nach § 17 an das Kirchengericht. 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71736" y="4857760"/>
            <a:ext cx="6000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Dabei geht es </a:t>
            </a:r>
            <a:r>
              <a:rPr lang="de-DE" sz="1400" b="1" dirty="0" smtClean="0"/>
              <a:t>ausschließlich </a:t>
            </a:r>
          </a:p>
          <a:p>
            <a:r>
              <a:rPr lang="de-DE" sz="1400" b="1" dirty="0" smtClean="0"/>
              <a:t>um die Entfernung aus der MAV oder Auflösung der MAV </a:t>
            </a:r>
            <a:r>
              <a:rPr lang="de-DE" sz="1400" dirty="0" smtClean="0"/>
              <a:t>– ohne jeden Bezug </a:t>
            </a:r>
          </a:p>
          <a:p>
            <a:r>
              <a:rPr lang="de-DE" sz="1400" dirty="0" smtClean="0"/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ohne Auswirkung auf das Arbeitsverhältnis</a:t>
            </a:r>
            <a:r>
              <a:rPr lang="de-DE" sz="1400" dirty="0" smtClean="0"/>
              <a:t>.  </a:t>
            </a:r>
            <a:endParaRPr lang="de-DE" sz="1400" dirty="0"/>
          </a:p>
        </p:txBody>
      </p:sp>
      <p:sp>
        <p:nvSpPr>
          <p:cNvPr id="33" name="Rechteck 32"/>
          <p:cNvSpPr/>
          <p:nvPr/>
        </p:nvSpPr>
        <p:spPr>
          <a:xfrm>
            <a:off x="2143108" y="5572140"/>
            <a:ext cx="678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ea typeface="Calibri" pitchFamily="34" charset="0"/>
                <a:cs typeface="Times New Roman" pitchFamily="18" charset="0"/>
              </a:rPr>
              <a:t>So ist </a:t>
            </a:r>
            <a:r>
              <a:rPr lang="de-DE" sz="1400" dirty="0" err="1" smtClean="0">
                <a:ea typeface="Calibri" pitchFamily="34" charset="0"/>
                <a:cs typeface="Times New Roman" pitchFamily="18" charset="0"/>
              </a:rPr>
              <a:t>zb</a:t>
            </a:r>
            <a:r>
              <a:rPr lang="de-DE" sz="1400" dirty="0" smtClean="0">
                <a:ea typeface="Calibri" pitchFamily="34" charset="0"/>
                <a:cs typeface="Times New Roman" pitchFamily="18" charset="0"/>
              </a:rPr>
              <a:t>. eine Abmahnung wegen Verletzung  von Amtspflichten als MAV-Mitglied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ea typeface="Calibri" pitchFamily="34" charset="0"/>
                <a:cs typeface="Times New Roman" pitchFamily="18" charset="0"/>
              </a:rPr>
              <a:t>unzulässig, wenn diese mit der Androhung arbeitsrechtlicher Konsequenzen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ea typeface="Calibri" pitchFamily="34" charset="0"/>
                <a:cs typeface="Times New Roman" pitchFamily="18" charset="0"/>
              </a:rPr>
              <a:t>in </a:t>
            </a:r>
            <a:r>
              <a:rPr lang="de-DE" sz="1400" b="1" dirty="0" smtClean="0">
                <a:ea typeface="Calibri" pitchFamily="34" charset="0"/>
                <a:cs typeface="Times New Roman" pitchFamily="18" charset="0"/>
              </a:rPr>
              <a:t>Bezug auf sein Arbeitsverhältnis </a:t>
            </a:r>
            <a:r>
              <a:rPr lang="de-DE" sz="1400" dirty="0" smtClean="0">
                <a:ea typeface="Calibri" pitchFamily="34" charset="0"/>
                <a:cs typeface="Times New Roman" pitchFamily="18" charset="0"/>
              </a:rPr>
              <a:t>verknüpft ist.</a:t>
            </a:r>
            <a:endParaRPr lang="de-DE" sz="1400" dirty="0" smtClean="0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42910" y="5643578"/>
            <a:ext cx="179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b="1" dirty="0" smtClean="0">
                <a:ea typeface="Calibri" pitchFamily="34" charset="0"/>
                <a:cs typeface="Times New Roman" pitchFamily="18" charset="0"/>
              </a:rPr>
              <a:t>Bundesarbeitsgericht </a:t>
            </a: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b="1" dirty="0" smtClean="0">
                <a:ea typeface="Calibri" pitchFamily="34" charset="0"/>
                <a:cs typeface="Times New Roman" pitchFamily="18" charset="0"/>
              </a:rPr>
              <a:t>vom 9.9.2015 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642910" y="857232"/>
            <a:ext cx="6715172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48" y="428604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hteck 38"/>
          <p:cNvSpPr/>
          <p:nvPr/>
        </p:nvSpPr>
        <p:spPr>
          <a:xfrm>
            <a:off x="3857620" y="857232"/>
            <a:ext cx="314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IV. Abschnitt   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Amtszeit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786050" y="2857496"/>
            <a:ext cx="6072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…kann kirchengerichtlich der </a:t>
            </a:r>
            <a:r>
              <a:rPr lang="de-DE" sz="1400" b="1" dirty="0" smtClean="0">
                <a:solidFill>
                  <a:srgbClr val="C00000"/>
                </a:solidFill>
              </a:rPr>
              <a:t>Ausschluss eines Mitgliedes </a:t>
            </a:r>
            <a:r>
              <a:rPr lang="de-DE" sz="1400" b="1" dirty="0" smtClean="0"/>
              <a:t>der MAV oder die </a:t>
            </a:r>
            <a:r>
              <a:rPr lang="de-DE" sz="1400" b="1" dirty="0" smtClean="0">
                <a:solidFill>
                  <a:srgbClr val="C00000"/>
                </a:solidFill>
              </a:rPr>
              <a:t>Auflösung der MAV </a:t>
            </a:r>
            <a:r>
              <a:rPr lang="de-DE" sz="1400" b="1" dirty="0" smtClean="0"/>
              <a:t>wegen groben Missbrauchs von Befugnissen oder wegen grober Verletzung von Pflichten, die sich aus diesem Kirchengesetz ergeben, beschlossen werden</a:t>
            </a:r>
            <a:endParaRPr lang="de-DE" sz="1400" b="1" dirty="0"/>
          </a:p>
        </p:txBody>
      </p:sp>
      <p:sp>
        <p:nvSpPr>
          <p:cNvPr id="42" name="Rechteck 41"/>
          <p:cNvSpPr/>
          <p:nvPr/>
        </p:nvSpPr>
        <p:spPr>
          <a:xfrm>
            <a:off x="571472" y="2071678"/>
            <a:ext cx="1928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</a:t>
            </a:r>
            <a:r>
              <a:rPr lang="de-DE" sz="1200" b="1" dirty="0" smtClean="0"/>
              <a:t>der Antrag geht an </a:t>
            </a:r>
          </a:p>
          <a:p>
            <a:r>
              <a:rPr lang="de-DE" sz="1200" b="1" dirty="0" smtClean="0"/>
              <a:t>       das </a:t>
            </a:r>
            <a:r>
              <a:rPr lang="de-DE" sz="1400" b="1" dirty="0" smtClean="0">
                <a:solidFill>
                  <a:srgbClr val="C00000"/>
                </a:solidFill>
              </a:rPr>
              <a:t>Kirchengericht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26332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28" grpId="0" animBg="1"/>
      <p:bldP spid="29" grpId="0" animBg="1"/>
      <p:bldP spid="2" grpId="0"/>
      <p:bldP spid="20" grpId="0"/>
      <p:bldP spid="22" grpId="0"/>
      <p:bldP spid="33" grpId="0"/>
      <p:bldP spid="34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500298" y="4643446"/>
            <a:ext cx="5286412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0" name="Rechteck 19"/>
          <p:cNvSpPr/>
          <p:nvPr/>
        </p:nvSpPr>
        <p:spPr>
          <a:xfrm>
            <a:off x="2786050" y="2143116"/>
            <a:ext cx="5214974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85984" y="4429132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dass das Vergehen </a:t>
            </a:r>
            <a:r>
              <a:rPr lang="de-DE" sz="1400" b="1" dirty="0" smtClean="0">
                <a:solidFill>
                  <a:srgbClr val="C00000"/>
                </a:solidFill>
              </a:rPr>
              <a:t>so schwerwiegend </a:t>
            </a:r>
            <a:r>
              <a:rPr lang="de-DE" sz="1400" dirty="0" smtClean="0"/>
              <a:t>sein muss, dass eine weitere Amtsausübung </a:t>
            </a:r>
            <a:r>
              <a:rPr lang="de-DE" sz="1400" b="1" dirty="0" smtClean="0">
                <a:solidFill>
                  <a:srgbClr val="C00000"/>
                </a:solidFill>
              </a:rPr>
              <a:t>untragbar</a:t>
            </a:r>
            <a:r>
              <a:rPr lang="de-DE" sz="1400" dirty="0" smtClean="0"/>
              <a:t> erscheint, also das </a:t>
            </a:r>
            <a:r>
              <a:rPr lang="de-DE" sz="1400" b="1" dirty="0" smtClean="0"/>
              <a:t>Vertrauen der Mitarbeiterschaft</a:t>
            </a:r>
            <a:r>
              <a:rPr lang="de-DE" sz="1400" dirty="0" smtClean="0"/>
              <a:t>, </a:t>
            </a:r>
            <a:r>
              <a:rPr lang="de-DE" sz="1400" b="1" dirty="0" smtClean="0">
                <a:solidFill>
                  <a:srgbClr val="C00000"/>
                </a:solidFill>
              </a:rPr>
              <a:t>der MAV </a:t>
            </a:r>
            <a:r>
              <a:rPr lang="de-DE" sz="1400" dirty="0" smtClean="0"/>
              <a:t>oder der Dienststellenleitung nachhaltig zerstört ist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285984" y="178592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Nach der Rechtsprechung des Bundesarbeitsgerichts </a:t>
            </a:r>
          </a:p>
          <a:p>
            <a:r>
              <a:rPr lang="de-DE" sz="1400" dirty="0" smtClean="0"/>
              <a:t>gilt eine </a:t>
            </a:r>
            <a:r>
              <a:rPr lang="de-DE" sz="1400" b="1" dirty="0" smtClean="0"/>
              <a:t>Pflichtverletzung des Betriebsrats </a:t>
            </a:r>
            <a:r>
              <a:rPr lang="de-DE" sz="1400" dirty="0" smtClean="0"/>
              <a:t>als </a:t>
            </a:r>
            <a:r>
              <a:rPr lang="de-DE" sz="1400" b="1" dirty="0" smtClean="0">
                <a:solidFill>
                  <a:srgbClr val="C00000"/>
                </a:solidFill>
              </a:rPr>
              <a:t>grob</a:t>
            </a:r>
            <a:r>
              <a:rPr lang="de-DE" sz="1400" dirty="0" smtClean="0"/>
              <a:t>, wenn sie </a:t>
            </a:r>
            <a:r>
              <a:rPr lang="de-DE" sz="1400" b="1" dirty="0" smtClean="0">
                <a:solidFill>
                  <a:srgbClr val="0033CC"/>
                </a:solidFill>
              </a:rPr>
              <a:t>objektiv erheblich </a:t>
            </a:r>
          </a:p>
          <a:p>
            <a:r>
              <a:rPr lang="de-DE" sz="1400" dirty="0" smtClean="0"/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offensichtlich</a:t>
            </a:r>
            <a:r>
              <a:rPr lang="de-DE" sz="1400" b="1" dirty="0" smtClean="0">
                <a:solidFill>
                  <a:srgbClr val="0033CC"/>
                </a:solidFill>
              </a:rPr>
              <a:t> schwerwiegend </a:t>
            </a:r>
            <a:r>
              <a:rPr lang="de-DE" sz="1400" dirty="0" smtClean="0"/>
              <a:t>ist und die weitere Amtsausübung unter Berücksichtigung aller Umstände des Einzelfalls </a:t>
            </a:r>
            <a:r>
              <a:rPr lang="de-DE" sz="1400" b="1" dirty="0" smtClean="0">
                <a:solidFill>
                  <a:srgbClr val="C00000"/>
                </a:solidFill>
              </a:rPr>
              <a:t>untragbar </a:t>
            </a:r>
            <a:r>
              <a:rPr lang="de-DE" sz="1400" dirty="0" smtClean="0"/>
              <a:t>erscheint. 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285984" y="5214950"/>
            <a:ext cx="607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öffentliche bewusste </a:t>
            </a:r>
            <a:r>
              <a:rPr lang="de-DE" sz="1400" b="1" dirty="0" smtClean="0">
                <a:solidFill>
                  <a:srgbClr val="C00000"/>
                </a:solidFill>
              </a:rPr>
              <a:t>Diffamierung</a:t>
            </a:r>
          </a:p>
          <a:p>
            <a:r>
              <a:rPr lang="de-DE" sz="1400" dirty="0" smtClean="0"/>
              <a:t>oder </a:t>
            </a:r>
            <a:r>
              <a:rPr lang="de-DE" sz="1400" b="1" dirty="0" smtClean="0">
                <a:solidFill>
                  <a:srgbClr val="C00000"/>
                </a:solidFill>
              </a:rPr>
              <a:t>Beleidigung</a:t>
            </a:r>
            <a:r>
              <a:rPr lang="de-DE" sz="1400" dirty="0" smtClean="0"/>
              <a:t> der Dienststellenleitung </a:t>
            </a:r>
            <a:r>
              <a:rPr lang="de-DE" sz="1400" b="1" dirty="0" smtClean="0"/>
              <a:t>oder Mitgliedern der MAV</a:t>
            </a:r>
            <a:r>
              <a:rPr lang="de-DE" sz="1400" dirty="0" smtClean="0"/>
              <a:t>,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Weigerung</a:t>
            </a:r>
            <a:r>
              <a:rPr lang="de-DE" sz="1400" dirty="0" smtClean="0"/>
              <a:t>, sich der </a:t>
            </a:r>
            <a:r>
              <a:rPr lang="de-DE" sz="1400" b="1" dirty="0" smtClean="0"/>
              <a:t>Anliegen aus der Mitarbeiterschaft </a:t>
            </a:r>
            <a:r>
              <a:rPr lang="de-DE" sz="1400" dirty="0" smtClean="0"/>
              <a:t>anzunehmen,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Drangsalierung</a:t>
            </a:r>
            <a:r>
              <a:rPr lang="de-DE" sz="1400" dirty="0" smtClean="0"/>
              <a:t> von Kolleginnen und Kollegen im Amt</a:t>
            </a:r>
          </a:p>
          <a:p>
            <a:r>
              <a:rPr lang="de-DE" sz="1400" dirty="0" smtClean="0"/>
              <a:t>Handgreiflichkeiten während einer MAV-Sitzung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1571604" y="2786058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Als grobe Pflichtverletzung gilt</a:t>
            </a:r>
            <a:endParaRPr lang="de-DE" sz="1400" b="1" dirty="0"/>
          </a:p>
        </p:txBody>
      </p:sp>
      <p:sp>
        <p:nvSpPr>
          <p:cNvPr id="12" name="Rechteck 11"/>
          <p:cNvSpPr/>
          <p:nvPr/>
        </p:nvSpPr>
        <p:spPr>
          <a:xfrm>
            <a:off x="2285984" y="3000372"/>
            <a:ext cx="628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Nichteinberufung </a:t>
            </a:r>
            <a:r>
              <a:rPr lang="de-DE" sz="1400" dirty="0" smtClean="0"/>
              <a:t>von verpflichtenden </a:t>
            </a:r>
            <a:r>
              <a:rPr lang="de-DE" sz="1400" b="1" dirty="0" smtClean="0"/>
              <a:t>Mitarbeiterversammlungen</a:t>
            </a:r>
          </a:p>
          <a:p>
            <a:r>
              <a:rPr lang="de-DE" sz="1400" b="1" dirty="0" smtClean="0"/>
              <a:t>Nichtausübung</a:t>
            </a:r>
            <a:r>
              <a:rPr lang="de-DE" sz="1400" dirty="0" smtClean="0"/>
              <a:t> gesetzlicher Mitwirkungs- und Mitbestimmungsrechte</a:t>
            </a:r>
          </a:p>
          <a:p>
            <a:r>
              <a:rPr lang="de-DE" sz="1400" dirty="0" smtClean="0"/>
              <a:t>Nichtbestellung eines Vorsitzenden oder stellvertretenden Vorsitzenden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Alleingänge des/der Vorsitzenden </a:t>
            </a:r>
          </a:p>
          <a:p>
            <a:r>
              <a:rPr lang="de-DE" sz="1400" dirty="0" smtClean="0"/>
              <a:t>Veröffentlichung </a:t>
            </a:r>
            <a:r>
              <a:rPr lang="de-DE" sz="1400" b="1" dirty="0" smtClean="0"/>
              <a:t>vertraulicher </a:t>
            </a:r>
            <a:r>
              <a:rPr lang="de-DE" sz="1400" dirty="0" smtClean="0"/>
              <a:t>Unterlagen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728" y="5214950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Beispiele: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14" name="Gruppieren 16"/>
          <p:cNvGrpSpPr/>
          <p:nvPr/>
        </p:nvGrpSpPr>
        <p:grpSpPr>
          <a:xfrm flipH="1">
            <a:off x="571472" y="285728"/>
            <a:ext cx="6786610" cy="928694"/>
            <a:chOff x="301250" y="428604"/>
            <a:chExt cx="8557030" cy="92869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01250" y="785794"/>
              <a:ext cx="855703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783259" cy="1285884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2428860" y="642918"/>
            <a:ext cx="428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§ 17  Ausschluss eines Mitgliedes oder Auflösung der MAV</a:t>
            </a:r>
            <a:endParaRPr lang="de-DE" sz="1200" b="1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4714876" y="1071546"/>
            <a:ext cx="1645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grober Missbrauch</a:t>
            </a:r>
            <a:endParaRPr lang="de-DE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286248" y="1285860"/>
            <a:ext cx="1951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grobe Pflichtverletzung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714480" y="4214818"/>
            <a:ext cx="240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Grober Missbrauch bedeutet, </a:t>
            </a:r>
            <a:endParaRPr lang="de-DE" sz="1400" b="1" dirty="0"/>
          </a:p>
        </p:txBody>
      </p:sp>
      <p:sp>
        <p:nvSpPr>
          <p:cNvPr id="24" name="Rechteck 2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857884" y="6500834"/>
            <a:ext cx="3143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https://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www.betriebsrat.com/lexikon/betriebsratsvorsitzender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2928926" y="2928934"/>
            <a:ext cx="5429288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3" name="Rechteck 21"/>
          <p:cNvSpPr>
            <a:spLocks noChangeArrowheads="1"/>
          </p:cNvSpPr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428860" y="5072074"/>
            <a:ext cx="6143668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428860" y="4143380"/>
            <a:ext cx="614366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642910" y="1000108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6248" y="1000108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143108" y="207167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19  Ehrenamt, </a:t>
            </a:r>
          </a:p>
          <a:p>
            <a:r>
              <a:rPr lang="de-DE" sz="1600" b="1" dirty="0" smtClean="0"/>
              <a:t>          Behinderungs- und Begünstigungsverbot, Arbeitsbefreiung</a:t>
            </a:r>
            <a:endParaRPr lang="de-DE" sz="1600" b="1" dirty="0"/>
          </a:p>
        </p:txBody>
      </p:sp>
      <p:sp>
        <p:nvSpPr>
          <p:cNvPr id="16" name="Rechteck 15"/>
          <p:cNvSpPr/>
          <p:nvPr/>
        </p:nvSpPr>
        <p:spPr>
          <a:xfrm>
            <a:off x="2321703" y="2685396"/>
            <a:ext cx="6286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Mitglieder der MAV üben ihr Amt </a:t>
            </a:r>
            <a:r>
              <a:rPr lang="de-DE" b="1" dirty="0" smtClean="0">
                <a:solidFill>
                  <a:srgbClr val="0033CC"/>
                </a:solidFill>
              </a:rPr>
              <a:t>unentgeltlich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0000FF"/>
                </a:solidFill>
              </a:rPr>
              <a:t>als Ehrenamt </a:t>
            </a:r>
            <a:r>
              <a:rPr lang="de-DE" sz="1400" b="1" dirty="0" smtClean="0"/>
              <a:t>aus. </a:t>
            </a:r>
          </a:p>
          <a:p>
            <a:r>
              <a:rPr lang="de-DE" sz="1400" b="1" dirty="0" smtClean="0"/>
              <a:t>       Sie dürfen weder in der Ausübung ihrer Aufgaben oder Befugnisse </a:t>
            </a:r>
            <a:r>
              <a:rPr lang="de-DE" sz="1400" b="1" dirty="0" smtClean="0">
                <a:solidFill>
                  <a:srgbClr val="C00000"/>
                </a:solidFill>
              </a:rPr>
              <a:t>behindert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</a:t>
            </a:r>
            <a:r>
              <a:rPr lang="de-DE" sz="1400" b="1" dirty="0" smtClean="0"/>
              <a:t>noch wegen ihrer Tätigkeit </a:t>
            </a:r>
            <a:r>
              <a:rPr lang="de-DE" sz="1400" b="1" dirty="0" smtClean="0">
                <a:solidFill>
                  <a:srgbClr val="C00000"/>
                </a:solidFill>
              </a:rPr>
              <a:t>benachteiligt </a:t>
            </a:r>
            <a:r>
              <a:rPr lang="de-DE" sz="1400" b="1" dirty="0" smtClean="0"/>
              <a:t>oder </a:t>
            </a:r>
            <a:r>
              <a:rPr lang="de-DE" sz="1400" b="1" dirty="0" smtClean="0">
                <a:solidFill>
                  <a:srgbClr val="C00000"/>
                </a:solidFill>
              </a:rPr>
              <a:t>begünstigt </a:t>
            </a:r>
            <a:r>
              <a:rPr lang="de-DE" sz="1400" b="1" dirty="0" smtClean="0"/>
              <a:t>werden.</a:t>
            </a:r>
            <a:endParaRPr lang="de-DE" sz="1400" b="1" dirty="0"/>
          </a:p>
        </p:txBody>
      </p:sp>
      <p:sp>
        <p:nvSpPr>
          <p:cNvPr id="17" name="Rechteck 16"/>
          <p:cNvSpPr/>
          <p:nvPr/>
        </p:nvSpPr>
        <p:spPr>
          <a:xfrm>
            <a:off x="535753" y="2899710"/>
            <a:ext cx="153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Behinderungs- und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Begünstigungsverbot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93141" y="4169076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Die für die Tätigkeit </a:t>
            </a:r>
            <a:r>
              <a:rPr lang="de-DE" sz="1600" b="1" dirty="0" smtClean="0">
                <a:solidFill>
                  <a:srgbClr val="0000FF"/>
                </a:solidFill>
              </a:rPr>
              <a:t>notwendige</a:t>
            </a:r>
            <a:r>
              <a:rPr lang="de-DE" sz="1400" b="1" dirty="0" smtClean="0">
                <a:solidFill>
                  <a:srgbClr val="0000FF"/>
                </a:solidFill>
              </a:rPr>
              <a:t> Zeit </a:t>
            </a:r>
            <a:r>
              <a:rPr lang="de-DE" sz="2000" b="1" dirty="0" smtClean="0">
                <a:solidFill>
                  <a:srgbClr val="C00000"/>
                </a:solidFill>
              </a:rPr>
              <a:t>ist </a:t>
            </a:r>
            <a:r>
              <a:rPr lang="de-DE" sz="1400" dirty="0" smtClean="0"/>
              <a:t>den Mitgliedern der MAV ohne </a:t>
            </a:r>
          </a:p>
          <a:p>
            <a:r>
              <a:rPr lang="de-DE" sz="1400" dirty="0" smtClean="0"/>
              <a:t>       Minderung ihrer Bezüge </a:t>
            </a:r>
            <a:r>
              <a:rPr lang="de-DE" sz="1400" b="1" dirty="0" smtClean="0"/>
              <a:t>innerhalb der allgemeinen Arbeitszeit </a:t>
            </a:r>
            <a:r>
              <a:rPr lang="de-DE" sz="1400" dirty="0" smtClean="0"/>
              <a:t>zu gewähren, </a:t>
            </a:r>
          </a:p>
          <a:p>
            <a:r>
              <a:rPr lang="de-DE" sz="1200" i="1" dirty="0" smtClean="0"/>
              <a:t>        soweit die Aufgaben nicht in der Zeit der Freistellung nach § 20 erledigt werden können</a:t>
            </a:r>
            <a:r>
              <a:rPr lang="de-DE" sz="1400" i="1" dirty="0" smtClean="0"/>
              <a:t>.</a:t>
            </a:r>
            <a:endParaRPr lang="de-DE" sz="1400" i="1" dirty="0"/>
          </a:p>
        </p:txBody>
      </p:sp>
      <p:sp>
        <p:nvSpPr>
          <p:cNvPr id="20" name="Rechteck 19"/>
          <p:cNvSpPr/>
          <p:nvPr/>
        </p:nvSpPr>
        <p:spPr>
          <a:xfrm>
            <a:off x="2643174" y="5143512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Ist einem Mitglied der MAV die </a:t>
            </a:r>
            <a:r>
              <a:rPr lang="de-DE" sz="1400" b="1" dirty="0" smtClean="0"/>
              <a:t>volle Ausübung </a:t>
            </a:r>
            <a:r>
              <a:rPr lang="de-DE" sz="1400" dirty="0" smtClean="0"/>
              <a:t>seines Amtes </a:t>
            </a:r>
            <a:r>
              <a:rPr lang="de-DE" sz="1400" b="1" dirty="0" smtClean="0">
                <a:solidFill>
                  <a:srgbClr val="C00000"/>
                </a:solidFill>
              </a:rPr>
              <a:t>in der Regel </a:t>
            </a:r>
          </a:p>
          <a:p>
            <a:r>
              <a:rPr lang="de-DE" sz="1400" dirty="0" smtClean="0"/>
              <a:t>innerhalb seiner Arbeitszeit nicht möglich, so </a:t>
            </a:r>
            <a:r>
              <a:rPr lang="de-DE" sz="1400" b="1" dirty="0" smtClean="0">
                <a:solidFill>
                  <a:srgbClr val="C00000"/>
                </a:solidFill>
              </a:rPr>
              <a:t>ist es </a:t>
            </a:r>
            <a:r>
              <a:rPr lang="de-DE" sz="1400" b="1" dirty="0" smtClean="0"/>
              <a:t>auf Antrag </a:t>
            </a:r>
            <a:r>
              <a:rPr lang="de-DE" sz="1400" dirty="0" smtClean="0"/>
              <a:t>von den ihm obliegenden Aufgaben in angemessenem Umfang zu entlasten. </a:t>
            </a:r>
            <a:r>
              <a:rPr lang="de-DE" sz="1200" i="1" dirty="0" smtClean="0"/>
              <a:t>Dabei sind die </a:t>
            </a:r>
          </a:p>
          <a:p>
            <a:r>
              <a:rPr lang="de-DE" sz="1200" b="1" i="1" dirty="0" smtClean="0"/>
              <a:t>besonderen Gegebenheiten des Dienstes </a:t>
            </a:r>
            <a:r>
              <a:rPr lang="de-DE" sz="1200" b="1" i="1" dirty="0" smtClean="0">
                <a:solidFill>
                  <a:srgbClr val="C00000"/>
                </a:solidFill>
              </a:rPr>
              <a:t>und der Dienststelle </a:t>
            </a:r>
            <a:r>
              <a:rPr lang="de-DE" sz="1200" i="1" dirty="0" smtClean="0"/>
              <a:t>zu berücksichtigen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857224" y="5072074"/>
            <a:ext cx="1319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MAV-Arbeit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und Schichtdienst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14546" y="450057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214546" y="528638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07389" y="311402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Rechteck 14"/>
          <p:cNvSpPr>
            <a:spLocks noChangeArrowheads="1"/>
          </p:cNvSpPr>
          <p:nvPr/>
        </p:nvSpPr>
        <p:spPr bwMode="auto">
          <a:xfrm>
            <a:off x="6000760" y="3500438"/>
            <a:ext cx="2571768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gibt leider keine MAV-Zulage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hteck 20"/>
          <p:cNvSpPr/>
          <p:nvPr/>
        </p:nvSpPr>
        <p:spPr>
          <a:xfrm>
            <a:off x="928662" y="4286256"/>
            <a:ext cx="12806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 smtClean="0"/>
              <a:t>ungeregelte </a:t>
            </a:r>
          </a:p>
          <a:p>
            <a:pPr>
              <a:defRPr/>
            </a:pPr>
            <a:r>
              <a:rPr lang="de-DE" sz="1200" b="1" dirty="0" smtClean="0"/>
              <a:t>          Freistellung</a:t>
            </a:r>
            <a:endParaRPr lang="de-DE" sz="1200" b="1" dirty="0"/>
          </a:p>
        </p:txBody>
      </p:sp>
      <p:sp>
        <p:nvSpPr>
          <p:cNvPr id="23" name="Rechteck 22"/>
          <p:cNvSpPr/>
          <p:nvPr/>
        </p:nvSpPr>
        <p:spPr>
          <a:xfrm>
            <a:off x="3714744" y="1285860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65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4" grpId="0"/>
      <p:bldP spid="28" grpId="0" animBg="1"/>
      <p:bldP spid="29" grpId="0" animBg="1"/>
      <p:bldP spid="30" grpId="0" animBg="1"/>
      <p:bldP spid="34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21"/>
          <p:cNvSpPr>
            <a:spLocks noChangeArrowheads="1"/>
          </p:cNvSpPr>
          <p:nvPr/>
        </p:nvSpPr>
        <p:spPr bwMode="auto">
          <a:xfrm>
            <a:off x="0" y="-8846"/>
            <a:ext cx="307180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hteck 43"/>
          <p:cNvSpPr/>
          <p:nvPr/>
        </p:nvSpPr>
        <p:spPr bwMode="auto">
          <a:xfrm>
            <a:off x="3203779" y="3563970"/>
            <a:ext cx="5446631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357422" y="2713782"/>
            <a:ext cx="628654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642910" y="1000108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6248" y="1000108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71736" y="2713782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Soweit erforderlich soll die Dienststellenleitung für eine </a:t>
            </a:r>
            <a:r>
              <a:rPr lang="de-DE" sz="1600" b="1" dirty="0" smtClean="0">
                <a:solidFill>
                  <a:srgbClr val="C00000"/>
                </a:solidFill>
              </a:rPr>
              <a:t>Ersatzkraft </a:t>
            </a:r>
            <a:r>
              <a:rPr lang="de-DE" sz="1400" b="1" dirty="0" smtClean="0"/>
              <a:t>sorgen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Können die Aufgaben der MAV </a:t>
            </a:r>
            <a:r>
              <a:rPr lang="de-DE" sz="1400" b="1" dirty="0" smtClean="0"/>
              <a:t>aus dienstlichen Gründen </a:t>
            </a:r>
            <a:r>
              <a:rPr lang="de-DE" sz="1400" dirty="0" smtClean="0"/>
              <a:t>nicht innerhalb der Arbeitszeit wahrgenommen werden, </a:t>
            </a:r>
            <a:endParaRPr lang="de-DE" sz="1400" dirty="0"/>
          </a:p>
        </p:txBody>
      </p:sp>
      <p:sp>
        <p:nvSpPr>
          <p:cNvPr id="23" name="Rechteck 22"/>
          <p:cNvSpPr/>
          <p:nvPr/>
        </p:nvSpPr>
        <p:spPr>
          <a:xfrm>
            <a:off x="1071538" y="2928934"/>
            <a:ext cx="896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Ersatzkraft </a:t>
            </a: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019101" y="295532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hteck 34"/>
          <p:cNvSpPr/>
          <p:nvPr/>
        </p:nvSpPr>
        <p:spPr bwMode="auto">
          <a:xfrm>
            <a:off x="2357422" y="5643578"/>
            <a:ext cx="6286544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357422" y="4286256"/>
            <a:ext cx="6286544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357422" y="4286256"/>
            <a:ext cx="6286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Den MAV-Mitgliedern </a:t>
            </a:r>
            <a:r>
              <a:rPr lang="de-DE" b="1" dirty="0" smtClean="0">
                <a:solidFill>
                  <a:srgbClr val="C00000"/>
                </a:solidFill>
              </a:rPr>
              <a:t>ist </a:t>
            </a:r>
            <a:r>
              <a:rPr lang="de-DE" sz="1400" dirty="0" smtClean="0"/>
              <a:t>für die </a:t>
            </a:r>
            <a:r>
              <a:rPr lang="de-DE" sz="1400" b="1" dirty="0" smtClean="0"/>
              <a:t>Teilnahme an Tagungen und Lehrgängen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  die ihnen für die Tätigkeit in der MAV </a:t>
            </a:r>
            <a:r>
              <a:rPr lang="de-DE" sz="1400" b="1" dirty="0" smtClean="0">
                <a:solidFill>
                  <a:srgbClr val="0000FF"/>
                </a:solidFill>
              </a:rPr>
              <a:t>erforderliche Kenntnisse </a:t>
            </a:r>
            <a:r>
              <a:rPr lang="de-DE" sz="1400" dirty="0" smtClean="0"/>
              <a:t>vermitteln,</a:t>
            </a:r>
          </a:p>
          <a:p>
            <a:r>
              <a:rPr lang="de-DE" sz="1400" dirty="0" smtClean="0"/>
              <a:t>       die dafür notwendige Arbeitsbefreiung ohne Minderung der Bezüge oder des </a:t>
            </a:r>
          </a:p>
          <a:p>
            <a:r>
              <a:rPr lang="de-DE" sz="1400" dirty="0" smtClean="0"/>
              <a:t>       Erholungsurlaubs </a:t>
            </a:r>
            <a:r>
              <a:rPr lang="de-DE" sz="1400" b="1" dirty="0" smtClean="0">
                <a:solidFill>
                  <a:srgbClr val="C00000"/>
                </a:solidFill>
              </a:rPr>
              <a:t>bis zur Dauer von insgesamt vier Wochen </a:t>
            </a:r>
            <a:r>
              <a:rPr lang="de-DE" sz="1400" dirty="0" smtClean="0"/>
              <a:t>während einer</a:t>
            </a:r>
          </a:p>
          <a:p>
            <a:r>
              <a:rPr lang="de-DE" sz="1400" dirty="0" smtClean="0"/>
              <a:t>       Amtszeit zu gewähren.</a:t>
            </a:r>
            <a:endParaRPr lang="de-DE" sz="1400" dirty="0"/>
          </a:p>
        </p:txBody>
      </p:sp>
      <p:sp>
        <p:nvSpPr>
          <p:cNvPr id="38" name="Rechteck 37"/>
          <p:cNvSpPr/>
          <p:nvPr/>
        </p:nvSpPr>
        <p:spPr>
          <a:xfrm>
            <a:off x="2571736" y="5643578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Berücksichtigt wird die </a:t>
            </a:r>
            <a:r>
              <a:rPr lang="de-DE" sz="1400" b="1" dirty="0" smtClean="0"/>
              <a:t>tatsächliche zeitliche Inanspruchnahme</a:t>
            </a:r>
            <a:r>
              <a:rPr lang="de-DE" sz="1400" dirty="0" smtClean="0"/>
              <a:t>, höchstens </a:t>
            </a:r>
          </a:p>
          <a:p>
            <a:r>
              <a:rPr lang="de-DE" sz="1400" dirty="0" smtClean="0"/>
              <a:t>aber die bis zur täglichen Arbeitszeit eines vollzeitbeschäftigten Mitarbeitenden</a:t>
            </a:r>
            <a:endParaRPr lang="de-DE" sz="1400" dirty="0"/>
          </a:p>
        </p:txBody>
      </p:sp>
      <p:sp>
        <p:nvSpPr>
          <p:cNvPr id="39" name="Rechteck 38"/>
          <p:cNvSpPr/>
          <p:nvPr/>
        </p:nvSpPr>
        <p:spPr>
          <a:xfrm>
            <a:off x="571472" y="4786322"/>
            <a:ext cx="1542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vier Wochen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für MAV-Fortbildung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143108" y="500063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10800000" flipH="1">
            <a:off x="2143108" y="571501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700648" y="3563970"/>
            <a:ext cx="5086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…so </a:t>
            </a:r>
            <a:r>
              <a:rPr lang="de-DE" sz="1600" b="1" dirty="0"/>
              <a:t>ist hierfür auf Antrag </a:t>
            </a:r>
            <a:r>
              <a:rPr lang="de-DE" sz="1600" b="1" dirty="0">
                <a:solidFill>
                  <a:srgbClr val="C00000"/>
                </a:solidFill>
              </a:rPr>
              <a:t>Freizeitausgleich </a:t>
            </a:r>
            <a:r>
              <a:rPr lang="de-DE" sz="1600" b="1" dirty="0" smtClean="0"/>
              <a:t>zu </a:t>
            </a:r>
            <a:r>
              <a:rPr lang="de-DE" sz="1600" b="1" dirty="0"/>
              <a:t>gewähren.</a:t>
            </a:r>
          </a:p>
        </p:txBody>
      </p:sp>
      <p:sp>
        <p:nvSpPr>
          <p:cNvPr id="42" name="Rechteck 41"/>
          <p:cNvSpPr/>
          <p:nvPr/>
        </p:nvSpPr>
        <p:spPr>
          <a:xfrm>
            <a:off x="1571604" y="3643314"/>
            <a:ext cx="127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Freizeitausgleich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 rot="10800000" flipH="1">
            <a:off x="3334752" y="3661333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981809" y="365852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143108" y="207167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19  Ehrenamt, </a:t>
            </a:r>
          </a:p>
          <a:p>
            <a:r>
              <a:rPr lang="de-DE" sz="1600" b="1" dirty="0" smtClean="0"/>
              <a:t>          Behinderungs- und Begünstigungsverbot, Arbeitsbefreiung</a:t>
            </a:r>
            <a:endParaRPr lang="de-DE" sz="1600" b="1" dirty="0"/>
          </a:p>
        </p:txBody>
      </p:sp>
      <p:sp>
        <p:nvSpPr>
          <p:cNvPr id="25" name="Rechteck 24"/>
          <p:cNvSpPr/>
          <p:nvPr/>
        </p:nvSpPr>
        <p:spPr>
          <a:xfrm>
            <a:off x="3714744" y="1285860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65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9" grpId="0"/>
      <p:bldP spid="40" grpId="0" animBg="1"/>
      <p:bldP spid="41" grpId="0" animBg="1"/>
      <p:bldP spid="2" grpId="0"/>
      <p:bldP spid="42" grpId="0"/>
      <p:bldP spid="43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 bwMode="auto">
          <a:xfrm>
            <a:off x="2214546" y="5715016"/>
            <a:ext cx="6143668" cy="2857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hteck 21"/>
          <p:cNvSpPr>
            <a:spLocks noChangeArrowheads="1"/>
          </p:cNvSpPr>
          <p:nvPr/>
        </p:nvSpPr>
        <p:spPr bwMode="auto">
          <a:xfrm rot="5400000">
            <a:off x="2357434" y="-2357434"/>
            <a:ext cx="4429132" cy="9144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" name="Rechteck 42"/>
          <p:cNvSpPr/>
          <p:nvPr/>
        </p:nvSpPr>
        <p:spPr bwMode="auto">
          <a:xfrm>
            <a:off x="2500298" y="3286124"/>
            <a:ext cx="6286544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492144" y="2334276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6"/>
          <p:cNvGrpSpPr/>
          <p:nvPr/>
        </p:nvGrpSpPr>
        <p:grpSpPr>
          <a:xfrm>
            <a:off x="642910" y="285728"/>
            <a:ext cx="6929486" cy="1285884"/>
            <a:chOff x="642910" y="285728"/>
            <a:chExt cx="6929486" cy="1285884"/>
          </a:xfrm>
        </p:grpSpPr>
        <p:sp>
          <p:nvSpPr>
            <p:cNvPr id="18" name="Rechteck 17"/>
            <p:cNvSpPr/>
            <p:nvPr/>
          </p:nvSpPr>
          <p:spPr bwMode="auto">
            <a:xfrm>
              <a:off x="642910" y="857232"/>
              <a:ext cx="692948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285728"/>
              <a:ext cx="350046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chteck 19"/>
          <p:cNvSpPr/>
          <p:nvPr/>
        </p:nvSpPr>
        <p:spPr>
          <a:xfrm>
            <a:off x="4286248" y="857232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428992" y="11429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solidFill>
                  <a:schemeClr val="accent5">
                    <a:lumMod val="50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428860" y="200024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§ 19  Arbeitsbefreiung,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Ehrenamt, Behinderungs- und Begünstigungsverbot</a:t>
            </a:r>
          </a:p>
        </p:txBody>
      </p:sp>
      <p:sp>
        <p:nvSpPr>
          <p:cNvPr id="26" name="Rechteck 25"/>
          <p:cNvSpPr/>
          <p:nvPr/>
        </p:nvSpPr>
        <p:spPr>
          <a:xfrm>
            <a:off x="2706458" y="233427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Über die </a:t>
            </a:r>
            <a:r>
              <a:rPr lang="de-DE" sz="1400" b="1" dirty="0" smtClean="0">
                <a:solidFill>
                  <a:srgbClr val="C00000"/>
                </a:solidFill>
              </a:rPr>
              <a:t>Aufteilung </a:t>
            </a:r>
            <a:r>
              <a:rPr lang="de-DE" sz="1400" b="1" dirty="0" smtClean="0"/>
              <a:t>des Anspruchs </a:t>
            </a:r>
            <a:r>
              <a:rPr lang="de-DE" sz="1400" dirty="0" smtClean="0"/>
              <a:t>auf Arbeitsbefreiung </a:t>
            </a:r>
          </a:p>
          <a:p>
            <a:r>
              <a:rPr lang="de-DE" sz="1400" dirty="0" smtClean="0"/>
              <a:t>zur Teilnahme an Tagungen und Lehrgängen </a:t>
            </a:r>
            <a:r>
              <a:rPr lang="de-DE" sz="1400" b="1" dirty="0" smtClean="0"/>
              <a:t>auf die einzelnen Mitglieder </a:t>
            </a:r>
            <a:r>
              <a:rPr lang="de-DE" sz="1400" b="1" dirty="0" smtClean="0">
                <a:solidFill>
                  <a:srgbClr val="C00000"/>
                </a:solidFill>
              </a:rPr>
              <a:t>kann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eine </a:t>
            </a:r>
            <a:r>
              <a:rPr lang="de-DE" sz="1400" b="1" dirty="0" smtClean="0"/>
              <a:t>Dienstvereinbarung</a:t>
            </a:r>
            <a:r>
              <a:rPr lang="de-DE" sz="1400" dirty="0" smtClean="0"/>
              <a:t> abgeschlossen werden.</a:t>
            </a:r>
            <a:endParaRPr lang="de-DE" sz="1400" dirty="0"/>
          </a:p>
        </p:txBody>
      </p:sp>
      <p:sp>
        <p:nvSpPr>
          <p:cNvPr id="27" name="Rechteck 26"/>
          <p:cNvSpPr/>
          <p:nvPr/>
        </p:nvSpPr>
        <p:spPr>
          <a:xfrm>
            <a:off x="2599301" y="327152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Dienststellenleitung kann die Arbeitsbefreiung versagen, </a:t>
            </a:r>
            <a:r>
              <a:rPr lang="de-DE" sz="1400" b="1" dirty="0" smtClean="0">
                <a:solidFill>
                  <a:srgbClr val="0000FF"/>
                </a:solidFill>
              </a:rPr>
              <a:t>wenn </a:t>
            </a:r>
          </a:p>
          <a:p>
            <a:r>
              <a:rPr lang="de-DE" sz="1400" b="1" dirty="0" smtClean="0">
                <a:solidFill>
                  <a:srgbClr val="0000FF"/>
                </a:solidFill>
              </a:rPr>
              <a:t>dienstliche Notwendigkeiten </a:t>
            </a:r>
            <a:r>
              <a:rPr lang="de-DE" sz="1400" b="1" dirty="0" smtClean="0">
                <a:solidFill>
                  <a:srgbClr val="C00000"/>
                </a:solidFill>
              </a:rPr>
              <a:t>nicht ausreichend </a:t>
            </a:r>
            <a:r>
              <a:rPr lang="de-DE" sz="1400" b="1" dirty="0" smtClean="0"/>
              <a:t>berücksichtigt worden sind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821505" y="236598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Arbeitsteilung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        in der MAV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214546" y="257174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 rot="10800000" flipH="1">
            <a:off x="2242111" y="341439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500298" y="5857892"/>
            <a:ext cx="5500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…für die MAV-Tätigkeit notwendige Zeit  	   </a:t>
            </a:r>
            <a:r>
              <a:rPr lang="de-DE" sz="1400" b="1" dirty="0" smtClean="0">
                <a:solidFill>
                  <a:srgbClr val="C00000"/>
                </a:solidFill>
              </a:rPr>
              <a:t>…wer stellt das fest 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00298" y="5643578"/>
            <a:ext cx="5412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dirty="0" smtClean="0"/>
              <a:t>…für die MAV-Tätigkeit erforderliche Kenntnisse      </a:t>
            </a:r>
            <a:r>
              <a:rPr lang="de-DE" sz="1400" b="1" dirty="0" smtClean="0">
                <a:solidFill>
                  <a:srgbClr val="C00000"/>
                </a:solidFill>
              </a:rPr>
              <a:t>…wer bestimmt die</a:t>
            </a:r>
            <a:endParaRPr lang="de-DE" sz="1400" b="1" i="1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642910" y="4357694"/>
            <a:ext cx="2071702" cy="1143008"/>
            <a:chOff x="642910" y="4357694"/>
            <a:chExt cx="2071702" cy="1143008"/>
          </a:xfrm>
        </p:grpSpPr>
        <p:pic>
          <p:nvPicPr>
            <p:cNvPr id="46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4357694"/>
              <a:ext cx="1143008" cy="1143008"/>
            </a:xfrm>
            <a:prstGeom prst="rect">
              <a:avLst/>
            </a:prstGeom>
            <a:noFill/>
          </p:spPr>
        </p:pic>
        <p:sp>
          <p:nvSpPr>
            <p:cNvPr id="47" name="Rechteck 1"/>
            <p:cNvSpPr>
              <a:spLocks noChangeArrowheads="1"/>
            </p:cNvSpPr>
            <p:nvPr/>
          </p:nvSpPr>
          <p:spPr bwMode="auto">
            <a:xfrm>
              <a:off x="642910" y="4714884"/>
              <a:ext cx="13573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…noch </a:t>
              </a:r>
            </a:p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      Fragen</a:t>
              </a:r>
              <a:endParaRPr lang="de-DE" sz="1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35" name="Rechteck 34"/>
          <p:cNvSpPr/>
          <p:nvPr/>
        </p:nvSpPr>
        <p:spPr>
          <a:xfrm>
            <a:off x="2500298" y="4643446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   Rücksichtnahme </a:t>
            </a:r>
          </a:p>
          <a:p>
            <a:r>
              <a:rPr lang="de-DE" sz="1400" b="1" i="1" dirty="0" smtClean="0"/>
              <a:t>…auf die besonderen Gegebenheiten des Dienstes und der Dienststelle 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				  …was ist zu beachten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00298" y="5072074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…ausreichende Berücksichtigung </a:t>
            </a:r>
          </a:p>
          <a:p>
            <a:r>
              <a:rPr lang="de-DE" sz="1400" b="1" i="1" dirty="0" smtClean="0"/>
              <a:t>                            dienstlicher Notwendigkeiten            </a:t>
            </a:r>
            <a:r>
              <a:rPr lang="de-DE" sz="1400" b="1" dirty="0" smtClean="0">
                <a:solidFill>
                  <a:srgbClr val="C00000"/>
                </a:solidFill>
              </a:rPr>
              <a:t>…wer entscheidet das </a:t>
            </a:r>
            <a:endParaRPr lang="de-D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6" grpId="0" animBg="1"/>
      <p:bldP spid="42" grpId="0" animBg="1"/>
      <p:bldP spid="33" grpId="0"/>
      <p:bldP spid="38" grpId="0"/>
      <p:bldP spid="3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5" name="Rechteck 21"/>
          <p:cNvSpPr>
            <a:spLocks noChangeArrowheads="1"/>
          </p:cNvSpPr>
          <p:nvPr/>
        </p:nvSpPr>
        <p:spPr bwMode="auto">
          <a:xfrm>
            <a:off x="2000232" y="4357694"/>
            <a:ext cx="6643734" cy="1714512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1"/>
          <p:cNvSpPr>
            <a:spLocks noChangeArrowheads="1"/>
          </p:cNvSpPr>
          <p:nvPr/>
        </p:nvSpPr>
        <p:spPr bwMode="auto">
          <a:xfrm>
            <a:off x="2000232" y="2214554"/>
            <a:ext cx="6643734" cy="2000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4612" y="2285992"/>
            <a:ext cx="57150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In einer Stellungnahme zum Betr.VG </a:t>
            </a:r>
          </a:p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schreibt der Vorsitzende der Fuldaer Bischofskonferenz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Kardinal Frings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am 28.07.1951 an den </a:t>
            </a:r>
            <a:r>
              <a:rPr lang="de-DE" sz="1400" dirty="0">
                <a:latin typeface="Calibri" pitchFamily="34" charset="0"/>
                <a:ea typeface="Calibri" pitchFamily="34" charset="0"/>
                <a:cs typeface="Arial" pitchFamily="34" charset="0"/>
              </a:rPr>
              <a:t>Bundeskanzler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Dr. </a:t>
            </a:r>
            <a:r>
              <a:rPr lang="de-DE" sz="1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Konrad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Adenauer: </a:t>
            </a:r>
            <a:endParaRPr lang="de-DE" sz="14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hteck 6"/>
          <p:cNvSpPr>
            <a:spLocks noChangeArrowheads="1"/>
          </p:cNvSpPr>
          <p:nvPr/>
        </p:nvSpPr>
        <p:spPr bwMode="auto">
          <a:xfrm>
            <a:off x="2714612" y="3071810"/>
            <a:ext cx="578647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400" b="1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„das </a:t>
            </a:r>
            <a:r>
              <a:rPr lang="de-DE" sz="1400" b="1" i="1" dirty="0">
                <a:latin typeface="Calibri" pitchFamily="34" charset="0"/>
                <a:ea typeface="Calibri" pitchFamily="34" charset="0"/>
                <a:cs typeface="Arial" pitchFamily="34" charset="0"/>
              </a:rPr>
              <a:t>Gesetz (Betr.VG) findet keine Anwendung auf die Mitbestimmung </a:t>
            </a:r>
          </a:p>
          <a:p>
            <a:pPr eaLnBrk="0" hangingPunct="0"/>
            <a:r>
              <a:rPr lang="de-DE" sz="1400" b="1" i="1" dirty="0">
                <a:latin typeface="Calibri" pitchFamily="34" charset="0"/>
                <a:ea typeface="Calibri" pitchFamily="34" charset="0"/>
                <a:cs typeface="Arial" pitchFamily="34" charset="0"/>
              </a:rPr>
              <a:t>der Arbeitnehmer der Religionsgemeinschaften und deren </a:t>
            </a:r>
            <a:r>
              <a:rPr lang="de-DE" sz="1400" b="1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Einrichtungen..“</a:t>
            </a:r>
            <a:endParaRPr lang="de-DE" sz="1400" b="1" i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2643174" y="3571876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…und begründet das mit Hinweis auf den Art.140 Grundgesetz 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und  </a:t>
            </a:r>
          </a:p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Art.137 der Weimarer Reichsverfassung</a:t>
            </a:r>
            <a:endParaRPr lang="de-DE" sz="1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Picture 4" descr="C:\Dokumente und Einstellungen\Gisbert\Desktop\MAV Seminar_Kirche und Diakonie\Kardinal fring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785818" cy="99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kumente und Einstellungen\Gisbert\Desktop\MAV Seminar_Kirche und Diakonie\Adenauer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72074"/>
            <a:ext cx="1062373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456"/>
          <p:cNvSpPr>
            <a:spLocks noChangeArrowheads="1"/>
          </p:cNvSpPr>
          <p:nvPr/>
        </p:nvSpPr>
        <p:spPr bwMode="auto">
          <a:xfrm>
            <a:off x="2714612" y="4429132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§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118.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Abs.2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Betr.VG schließt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die Religionsgemeinschaften 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                   und Ihre </a:t>
            </a:r>
            <a:r>
              <a:rPr lang="de-DE" sz="1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Einrichtungen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von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Anwendung des Gesetzes aus </a:t>
            </a:r>
            <a:endParaRPr lang="de-DE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57884" y="3857628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Der „Hinweis“ hatte Erfolg</a:t>
            </a:r>
            <a:endParaRPr lang="de-DE" sz="16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14612" y="5214950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…im Vertrauen auf die Bereitschaft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Kirche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ein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sozial </a:t>
            </a:r>
            <a:r>
              <a:rPr lang="de-DE" sz="14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vorbildliches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Mitbestimmungsrecht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zu schaffen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, 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wurde den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Wünschen der Kirche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Rechnung getragen</a:t>
            </a:r>
            <a:endParaRPr lang="de-DE" sz="14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714612" y="500063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Fazit der Diskussion 1951 im Bundestag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13" name="Picture 1" descr="C:\Dokumente und Einstellungen\Gisbert\Desktop\MAV Seminar_Kirche und Diakonie\Planarsa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1723846" cy="171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1"/>
          <p:cNvSpPr>
            <a:spLocks noChangeArrowheads="1"/>
          </p:cNvSpPr>
          <p:nvPr/>
        </p:nvSpPr>
        <p:spPr bwMode="auto">
          <a:xfrm>
            <a:off x="1000100" y="928670"/>
            <a:ext cx="684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>
                <a:cs typeface="Arial" pitchFamily="34" charset="0"/>
              </a:rPr>
              <a:t>                 Mitbestimmung in der Bundesrepublik Deutschland </a:t>
            </a:r>
            <a:endParaRPr lang="de-DE" sz="1600" b="1" dirty="0">
              <a:cs typeface="Arial" pitchFamily="34" charset="0"/>
            </a:endParaRPr>
          </a:p>
        </p:txBody>
      </p:sp>
      <p:sp>
        <p:nvSpPr>
          <p:cNvPr id="23" name="Rechteck 1"/>
          <p:cNvSpPr>
            <a:spLocks noChangeArrowheads="1"/>
          </p:cNvSpPr>
          <p:nvPr/>
        </p:nvSpPr>
        <p:spPr bwMode="auto">
          <a:xfrm>
            <a:off x="4500562" y="1357298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1464" y="571480"/>
            <a:ext cx="22310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3357554" y="2857496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7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 bwMode="auto">
          <a:xfrm>
            <a:off x="2786050" y="5357826"/>
            <a:ext cx="607223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786050" y="3571876"/>
            <a:ext cx="6072230" cy="15001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42910" y="928670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286248" y="928670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14744" y="1214422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65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28926" y="214311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20  Freistellung von der Arbeit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>
          <a:xfrm>
            <a:off x="2928926" y="2500306"/>
            <a:ext cx="56436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 </a:t>
            </a:r>
            <a:r>
              <a:rPr lang="de-DE" sz="1400" b="1" dirty="0" smtClean="0"/>
              <a:t>Über die </a:t>
            </a:r>
            <a:r>
              <a:rPr lang="de-DE" b="1" dirty="0" smtClean="0"/>
              <a:t>Freistellung</a:t>
            </a:r>
            <a:r>
              <a:rPr lang="de-DE" sz="1400" b="1" dirty="0" smtClean="0"/>
              <a:t> von MAV-Mitgliedern von der Arbeit </a:t>
            </a:r>
          </a:p>
          <a:p>
            <a:r>
              <a:rPr lang="de-DE" b="1" dirty="0" smtClean="0">
                <a:solidFill>
                  <a:srgbClr val="C00000"/>
                </a:solidFill>
              </a:rPr>
              <a:t>soll</a:t>
            </a:r>
            <a:r>
              <a:rPr lang="de-DE" sz="1400" b="1" dirty="0" smtClean="0"/>
              <a:t> </a:t>
            </a:r>
            <a:r>
              <a:rPr lang="de-DE" sz="1600" b="1" dirty="0" smtClean="0"/>
              <a:t>eine </a:t>
            </a:r>
            <a:r>
              <a:rPr lang="de-DE" sz="1600" b="1" dirty="0" smtClean="0">
                <a:solidFill>
                  <a:srgbClr val="0033CC"/>
                </a:solidFill>
              </a:rPr>
              <a:t>Vereinbarung</a:t>
            </a:r>
            <a:r>
              <a:rPr lang="de-DE" sz="1600" b="1" dirty="0" smtClean="0"/>
              <a:t> </a:t>
            </a:r>
            <a:r>
              <a:rPr lang="de-DE" sz="1400" b="1" dirty="0" smtClean="0"/>
              <a:t>zwischen der MAV und der Dienststellenleitung</a:t>
            </a:r>
          </a:p>
          <a:p>
            <a:r>
              <a:rPr lang="de-DE" sz="1400" b="1" dirty="0" smtClean="0"/>
              <a:t>      </a:t>
            </a:r>
            <a:r>
              <a:rPr lang="de-DE" sz="1400" b="1" dirty="0" smtClean="0">
                <a:solidFill>
                  <a:srgbClr val="C00000"/>
                </a:solidFill>
              </a:rPr>
              <a:t>für die Dauer der Amtszeit </a:t>
            </a:r>
            <a:r>
              <a:rPr lang="de-DE" sz="1400" b="1" dirty="0" smtClean="0"/>
              <a:t>der  MAV getroffen werden.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1214414" y="4143380"/>
            <a:ext cx="12170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</a:rPr>
              <a:t>      geregelter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Anspruch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2" name="Gruppieren 15"/>
          <p:cNvGrpSpPr/>
          <p:nvPr/>
        </p:nvGrpSpPr>
        <p:grpSpPr>
          <a:xfrm>
            <a:off x="571472" y="4714884"/>
            <a:ext cx="2286016" cy="1104607"/>
            <a:chOff x="4500562" y="2857496"/>
            <a:chExt cx="2416645" cy="1104607"/>
          </a:xfrm>
          <a:noFill/>
        </p:grpSpPr>
        <p:sp>
          <p:nvSpPr>
            <p:cNvPr id="25" name="Rechteck 24"/>
            <p:cNvSpPr/>
            <p:nvPr/>
          </p:nvSpPr>
          <p:spPr>
            <a:xfrm>
              <a:off x="4500562" y="2857496"/>
              <a:ext cx="228601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b="1" dirty="0" smtClean="0"/>
                <a:t>ab 151 – </a:t>
              </a:r>
              <a:r>
                <a:rPr lang="de-DE" sz="1200" b="1" dirty="0" smtClean="0">
                  <a:solidFill>
                    <a:srgbClr val="C00000"/>
                  </a:solidFill>
                </a:rPr>
                <a:t>1 halbe </a:t>
              </a:r>
              <a:r>
                <a:rPr lang="de-DE" sz="1200" dirty="0" smtClean="0">
                  <a:solidFill>
                    <a:srgbClr val="C00000"/>
                  </a:solidFill>
                </a:rPr>
                <a:t>Freistellung</a:t>
              </a:r>
            </a:p>
            <a:p>
              <a:pPr>
                <a:defRPr/>
              </a:pPr>
              <a:r>
                <a:rPr lang="de-DE" sz="1200" b="1" dirty="0" smtClean="0"/>
                <a:t>ab </a:t>
              </a:r>
              <a:r>
                <a:rPr lang="de-DE" sz="1200" b="1" dirty="0"/>
                <a:t>301 </a:t>
              </a:r>
              <a:r>
                <a:rPr lang="de-DE" sz="1200" b="1" dirty="0" smtClean="0"/>
                <a:t>– </a:t>
              </a:r>
              <a:r>
                <a:rPr lang="de-DE" sz="1200" b="1" dirty="0">
                  <a:solidFill>
                    <a:srgbClr val="C00000"/>
                  </a:solidFill>
                </a:rPr>
                <a:t>2 halbe </a:t>
              </a:r>
              <a:r>
                <a:rPr lang="de-DE" sz="1200" dirty="0">
                  <a:solidFill>
                    <a:srgbClr val="C00000"/>
                  </a:solidFill>
                </a:rPr>
                <a:t>Freistellungen</a:t>
              </a:r>
            </a:p>
            <a:p>
              <a:pPr>
                <a:defRPr/>
              </a:pPr>
              <a:r>
                <a:rPr lang="de-DE" sz="1200" b="1" dirty="0"/>
                <a:t>ab 601 </a:t>
              </a:r>
              <a:r>
                <a:rPr lang="de-DE" sz="1200" b="1" dirty="0" smtClean="0"/>
                <a:t>– </a:t>
              </a:r>
              <a:r>
                <a:rPr lang="de-DE" sz="1200" b="1" dirty="0">
                  <a:solidFill>
                    <a:srgbClr val="C00000"/>
                  </a:solidFill>
                </a:rPr>
                <a:t>4 halbe </a:t>
              </a:r>
              <a:r>
                <a:rPr lang="de-DE" sz="1200" dirty="0">
                  <a:solidFill>
                    <a:srgbClr val="C00000"/>
                  </a:solidFill>
                </a:rPr>
                <a:t>Freistellungen 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00562" y="3500438"/>
              <a:ext cx="2416645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b="1" dirty="0"/>
                <a:t>ab 1000 </a:t>
              </a:r>
              <a:r>
                <a:rPr lang="de-DE" sz="1200" b="1" dirty="0" smtClean="0"/>
                <a:t>- </a:t>
              </a:r>
              <a:r>
                <a:rPr lang="de-DE" sz="1200" b="1" dirty="0"/>
                <a:t>je angefangene 500 </a:t>
              </a:r>
            </a:p>
            <a:p>
              <a:pPr>
                <a:defRPr/>
              </a:pPr>
              <a:r>
                <a:rPr lang="de-DE" sz="1200" dirty="0" smtClean="0">
                  <a:solidFill>
                    <a:srgbClr val="C00000"/>
                  </a:solidFill>
                </a:rPr>
                <a:t>eine </a:t>
              </a:r>
              <a:r>
                <a:rPr lang="de-DE" sz="1200" dirty="0">
                  <a:solidFill>
                    <a:srgbClr val="C00000"/>
                  </a:solidFill>
                </a:rPr>
                <a:t>weitere halbe Freistellung </a:t>
              </a:r>
            </a:p>
          </p:txBody>
        </p:sp>
      </p:grp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428860" y="285749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428860" y="414338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00042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hteck 37"/>
          <p:cNvSpPr/>
          <p:nvPr/>
        </p:nvSpPr>
        <p:spPr>
          <a:xfrm>
            <a:off x="2857488" y="357187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Kommt eine Vereinbarung nicht zu Stande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  sind </a:t>
            </a:r>
            <a:r>
              <a:rPr lang="de-DE" sz="1400" b="1" dirty="0" smtClean="0">
                <a:solidFill>
                  <a:srgbClr val="C00000"/>
                </a:solidFill>
              </a:rPr>
              <a:t>auf Antrag </a:t>
            </a:r>
            <a:r>
              <a:rPr lang="de-DE" sz="1400" dirty="0" smtClean="0"/>
              <a:t>der MAV in Dienststellen mit </a:t>
            </a:r>
            <a:r>
              <a:rPr lang="de-DE" sz="1400" b="1" dirty="0" smtClean="0">
                <a:solidFill>
                  <a:srgbClr val="C00000"/>
                </a:solidFill>
              </a:rPr>
              <a:t>mehr als 150 </a:t>
            </a:r>
            <a:r>
              <a:rPr lang="de-DE" sz="1400" dirty="0" smtClean="0"/>
              <a:t>Mitarbeitenden, </a:t>
            </a:r>
            <a:endParaRPr lang="de-DE" sz="1400" dirty="0"/>
          </a:p>
        </p:txBody>
      </p:sp>
      <p:sp>
        <p:nvSpPr>
          <p:cNvPr id="39" name="Rechteck 38"/>
          <p:cNvSpPr/>
          <p:nvPr/>
        </p:nvSpPr>
        <p:spPr>
          <a:xfrm>
            <a:off x="2857488" y="4071942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ein Mitglied der MAV </a:t>
            </a:r>
          </a:p>
          <a:p>
            <a:r>
              <a:rPr lang="de-DE" sz="1400" dirty="0" smtClean="0"/>
              <a:t>       jeweils </a:t>
            </a:r>
            <a:r>
              <a:rPr lang="de-DE" sz="1400" b="1" dirty="0" smtClean="0"/>
              <a:t>mit der Hälfte der wöchentlichen Arbeitszeit Vollbeschäftigter </a:t>
            </a:r>
          </a:p>
          <a:p>
            <a:r>
              <a:rPr lang="de-DE" sz="1400" b="1" dirty="0" smtClean="0"/>
              <a:t>       </a:t>
            </a:r>
            <a:r>
              <a:rPr lang="de-DE" sz="1400" dirty="0" smtClean="0"/>
              <a:t>zur Wahrnehmung der MAV-Aufgaben </a:t>
            </a:r>
            <a:r>
              <a:rPr lang="de-DE" sz="1400" b="1" dirty="0" smtClean="0"/>
              <a:t>von ihrer übrigen dienstlichen </a:t>
            </a:r>
          </a:p>
          <a:p>
            <a:r>
              <a:rPr lang="de-DE" sz="1400" b="1" dirty="0" smtClean="0"/>
              <a:t>       Tätigkeit</a:t>
            </a:r>
            <a:r>
              <a:rPr lang="de-DE" sz="1400" b="1" dirty="0" smtClean="0">
                <a:solidFill>
                  <a:srgbClr val="C00000"/>
                </a:solidFill>
              </a:rPr>
              <a:t> freizustellen</a:t>
            </a:r>
            <a:r>
              <a:rPr lang="de-DE" sz="1400" b="1" dirty="0" smtClean="0"/>
              <a:t>.</a:t>
            </a:r>
            <a:endParaRPr lang="de-DE" sz="1400" dirty="0"/>
          </a:p>
        </p:txBody>
      </p:sp>
      <p:sp>
        <p:nvSpPr>
          <p:cNvPr id="40" name="Rechteck 39"/>
          <p:cNvSpPr/>
          <p:nvPr/>
        </p:nvSpPr>
        <p:spPr>
          <a:xfrm>
            <a:off x="3714744" y="5429264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An Stelle von </a:t>
            </a:r>
            <a:r>
              <a:rPr lang="de-DE" sz="1400" b="1" dirty="0" smtClean="0"/>
              <a:t>je zwei </a:t>
            </a:r>
            <a:r>
              <a:rPr lang="de-DE" sz="1400" dirty="0" smtClean="0"/>
              <a:t>Freizustellenden ist </a:t>
            </a:r>
            <a:r>
              <a:rPr lang="de-DE" sz="1400" b="1" dirty="0" smtClean="0"/>
              <a:t>auf Antrag </a:t>
            </a:r>
            <a:r>
              <a:rPr lang="de-DE" sz="1400" dirty="0" smtClean="0"/>
              <a:t>der MAV </a:t>
            </a:r>
          </a:p>
          <a:p>
            <a:r>
              <a:rPr lang="de-DE" sz="1400" b="1" dirty="0" smtClean="0"/>
              <a:t>       ein Mitglied </a:t>
            </a:r>
            <a:r>
              <a:rPr lang="de-DE" sz="1400" b="1" dirty="0" smtClean="0">
                <a:solidFill>
                  <a:srgbClr val="C00000"/>
                </a:solidFill>
              </a:rPr>
              <a:t>ganz </a:t>
            </a:r>
            <a:r>
              <a:rPr lang="de-DE" sz="1400" dirty="0" smtClean="0"/>
              <a:t>freizustellen.</a:t>
            </a:r>
            <a:endParaRPr lang="de-DE" sz="1400" dirty="0"/>
          </a:p>
        </p:txBody>
      </p:sp>
      <p:pic>
        <p:nvPicPr>
          <p:cNvPr id="103426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429264"/>
            <a:ext cx="560832" cy="926592"/>
          </a:xfrm>
          <a:prstGeom prst="rect">
            <a:avLst/>
          </a:prstGeom>
          <a:noFill/>
        </p:spPr>
      </p:pic>
      <p:sp>
        <p:nvSpPr>
          <p:cNvPr id="45" name="Rechteck 44"/>
          <p:cNvSpPr/>
          <p:nvPr/>
        </p:nvSpPr>
        <p:spPr>
          <a:xfrm>
            <a:off x="1214414" y="2643182"/>
            <a:ext cx="1196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MAV-Zeit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ist Arbeitszeit</a:t>
            </a:r>
            <a:endParaRPr lang="de-DE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7" grpId="0" animBg="1"/>
      <p:bldP spid="28" grpId="0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357422" y="4143380"/>
            <a:ext cx="6286544" cy="1000132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21"/>
          <p:cNvSpPr>
            <a:spLocks noChangeArrowheads="1"/>
          </p:cNvSpPr>
          <p:nvPr/>
        </p:nvSpPr>
        <p:spPr bwMode="auto">
          <a:xfrm rot="5400000">
            <a:off x="2571748" y="-2571748"/>
            <a:ext cx="4000504" cy="9144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Rechteck 32"/>
          <p:cNvSpPr/>
          <p:nvPr/>
        </p:nvSpPr>
        <p:spPr bwMode="auto">
          <a:xfrm>
            <a:off x="2571736" y="2143116"/>
            <a:ext cx="614366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71736" y="3000372"/>
            <a:ext cx="6143668" cy="35719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42910" y="785794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286248" y="785794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57620" y="1071546"/>
            <a:ext cx="4000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0033CC"/>
                </a:solidFill>
              </a:rPr>
              <a:t>Rechtsstellung der Mitglieder der Mitarbeitervertretung</a:t>
            </a:r>
            <a:endParaRPr lang="de-DE" sz="1200" b="1" dirty="0">
              <a:solidFill>
                <a:srgbClr val="0033CC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71736" y="2214554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( 4 ) </a:t>
            </a:r>
            <a:r>
              <a:rPr lang="de-DE" sz="1400" b="1" dirty="0" smtClean="0"/>
              <a:t>Die freizustellenden Mitglieder werden </a:t>
            </a:r>
            <a:r>
              <a:rPr lang="de-DE" sz="1400" dirty="0" smtClean="0"/>
              <a:t>nach Erörterung mit der </a:t>
            </a:r>
          </a:p>
          <a:p>
            <a:r>
              <a:rPr lang="de-DE" sz="1400" dirty="0" smtClean="0"/>
              <a:t>       Dienststellenleitung </a:t>
            </a:r>
            <a:r>
              <a:rPr lang="de-DE" sz="1400" b="1" dirty="0" smtClean="0"/>
              <a:t>unter Berücksichtigung der dienstlichen Notwendigkeit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von der MAV bestimmt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285984" y="271462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786050" y="3000372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Aufgaben der MAV sind </a:t>
            </a:r>
            <a:r>
              <a:rPr lang="de-DE" sz="1400" b="1" dirty="0" smtClean="0">
                <a:solidFill>
                  <a:srgbClr val="C00000"/>
                </a:solidFill>
              </a:rPr>
              <a:t>vorrangig</a:t>
            </a:r>
            <a:r>
              <a:rPr lang="de-DE" sz="1400" b="1" dirty="0" smtClean="0"/>
              <a:t> in der Zeit der Freistellung zu erledigen.</a:t>
            </a:r>
            <a:endParaRPr lang="de-DE" sz="1400" b="1" dirty="0"/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285984" y="307181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714744" y="3429000"/>
            <a:ext cx="5072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Regelungen gelten nicht für Mitglieder der Gesamtmitarbeitervertretung</a:t>
            </a:r>
            <a:endParaRPr lang="de-DE" sz="1200" i="1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357166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hteck 38"/>
          <p:cNvSpPr/>
          <p:nvPr/>
        </p:nvSpPr>
        <p:spPr>
          <a:xfrm>
            <a:off x="2500298" y="1785926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20  Freistellung von der Arbeit</a:t>
            </a:r>
            <a:endParaRPr lang="de-DE" sz="1600" b="1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571472" y="4071942"/>
            <a:ext cx="2500330" cy="1285884"/>
            <a:chOff x="571472" y="4071942"/>
            <a:chExt cx="2500330" cy="1285884"/>
          </a:xfrm>
        </p:grpSpPr>
        <p:pic>
          <p:nvPicPr>
            <p:cNvPr id="40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4071942"/>
              <a:ext cx="1285884" cy="1285884"/>
            </a:xfrm>
            <a:prstGeom prst="rect">
              <a:avLst/>
            </a:prstGeom>
            <a:noFill/>
          </p:spPr>
        </p:pic>
        <p:sp>
          <p:nvSpPr>
            <p:cNvPr id="41" name="Rechteck 1"/>
            <p:cNvSpPr>
              <a:spLocks noChangeArrowheads="1"/>
            </p:cNvSpPr>
            <p:nvPr/>
          </p:nvSpPr>
          <p:spPr bwMode="auto">
            <a:xfrm>
              <a:off x="571472" y="4572008"/>
              <a:ext cx="17145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…noch Fragen</a:t>
              </a:r>
              <a:endParaRPr lang="de-DE" sz="1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43" name="Rechteck 42"/>
          <p:cNvSpPr/>
          <p:nvPr/>
        </p:nvSpPr>
        <p:spPr>
          <a:xfrm>
            <a:off x="2714612" y="4786322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…warum die „</a:t>
            </a:r>
            <a:r>
              <a:rPr lang="de-DE" sz="1400" b="1" dirty="0" smtClean="0"/>
              <a:t>Hälfte</a:t>
            </a:r>
            <a:r>
              <a:rPr lang="de-DE" sz="1400" dirty="0" smtClean="0"/>
              <a:t> der wöchentlichen Arbeitszeit Vollbeschäftigter“   </a:t>
            </a:r>
            <a:endParaRPr lang="de-DE" sz="1400" dirty="0"/>
          </a:p>
        </p:txBody>
      </p:sp>
      <p:sp>
        <p:nvSpPr>
          <p:cNvPr id="45" name="Rechteck 44"/>
          <p:cNvSpPr/>
          <p:nvPr/>
        </p:nvSpPr>
        <p:spPr>
          <a:xfrm>
            <a:off x="2714612" y="4286256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…wie kann eine </a:t>
            </a:r>
            <a:r>
              <a:rPr lang="de-DE" sz="1400" b="1" dirty="0" smtClean="0"/>
              <a:t>Regelung zur Freistellung </a:t>
            </a:r>
            <a:r>
              <a:rPr lang="de-DE" sz="1400" dirty="0" smtClean="0"/>
              <a:t>für </a:t>
            </a:r>
            <a:r>
              <a:rPr lang="de-DE" sz="1400" dirty="0" err="1" smtClean="0"/>
              <a:t>MAVen</a:t>
            </a:r>
            <a:r>
              <a:rPr lang="de-DE" sz="1400" dirty="0" smtClean="0"/>
              <a:t> in Dienststellen </a:t>
            </a:r>
          </a:p>
          <a:p>
            <a:r>
              <a:rPr lang="de-DE" sz="1400" dirty="0" smtClean="0"/>
              <a:t>   mit </a:t>
            </a:r>
            <a:r>
              <a:rPr lang="de-DE" sz="1400" b="1" dirty="0" smtClean="0">
                <a:solidFill>
                  <a:srgbClr val="C00000"/>
                </a:solidFill>
              </a:rPr>
              <a:t>weniger als 150 </a:t>
            </a:r>
            <a:r>
              <a:rPr lang="de-DE" sz="1400" dirty="0" smtClean="0"/>
              <a:t>Mitarbeitenden aussehen          </a:t>
            </a:r>
            <a:r>
              <a:rPr lang="de-DE" sz="1400" b="1" dirty="0" smtClean="0">
                <a:solidFill>
                  <a:srgbClr val="C00000"/>
                </a:solidFill>
              </a:rPr>
              <a:t>…was ist zu beachten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714612" y="5000636"/>
            <a:ext cx="53578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 smtClean="0"/>
              <a:t>…kann die „Hälfte der wöchentlichen Arbeitszeit“ </a:t>
            </a:r>
            <a:r>
              <a:rPr lang="de-DE" sz="1400" b="1" dirty="0" smtClean="0">
                <a:solidFill>
                  <a:srgbClr val="C00000"/>
                </a:solidFill>
              </a:rPr>
              <a:t>gesplittet</a:t>
            </a:r>
            <a:r>
              <a:rPr lang="de-DE" sz="1400" dirty="0" smtClean="0"/>
              <a:t> werden</a:t>
            </a:r>
            <a:endParaRPr lang="de-DE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2000232" y="5429264"/>
            <a:ext cx="6715172" cy="736405"/>
            <a:chOff x="2000232" y="5429264"/>
            <a:chExt cx="6715172" cy="736405"/>
          </a:xfrm>
        </p:grpSpPr>
        <p:sp>
          <p:nvSpPr>
            <p:cNvPr id="24" name="Rechteck 23"/>
            <p:cNvSpPr/>
            <p:nvPr/>
          </p:nvSpPr>
          <p:spPr bwMode="auto">
            <a:xfrm>
              <a:off x="2571736" y="5715016"/>
              <a:ext cx="6143668" cy="28575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2714612" y="5643578"/>
              <a:ext cx="5286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…haben die </a:t>
              </a:r>
              <a:r>
                <a:rPr lang="de-DE" sz="1400" b="1" dirty="0" smtClean="0"/>
                <a:t>nicht freigestellten </a:t>
              </a:r>
              <a:r>
                <a:rPr lang="de-DE" sz="1400" dirty="0" smtClean="0"/>
                <a:t>Mitglieder dann nichts mehr zu tun </a:t>
              </a:r>
              <a:endParaRPr lang="de-DE" sz="1400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000232" y="5429264"/>
              <a:ext cx="6000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i="1" dirty="0" smtClean="0"/>
                <a:t>Die Aufgaben der MAV sind </a:t>
              </a:r>
              <a:r>
                <a:rPr lang="de-DE" sz="1200" b="1" i="1" dirty="0" smtClean="0">
                  <a:solidFill>
                    <a:srgbClr val="C00000"/>
                  </a:solidFill>
                </a:rPr>
                <a:t>vorrangig</a:t>
              </a:r>
              <a:r>
                <a:rPr lang="de-DE" sz="1200" b="1" i="1" dirty="0" smtClean="0"/>
                <a:t> in der Zeit der Freistellung zu erledigen.</a:t>
              </a:r>
              <a:endParaRPr lang="de-DE" sz="1200" b="1" i="1" dirty="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714612" y="5857892"/>
              <a:ext cx="5715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…welche Aufgaben können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zeitlich</a:t>
              </a:r>
              <a:r>
                <a:rPr lang="de-DE" sz="1400" dirty="0" smtClean="0"/>
                <a:t> geregelt werden    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…was ist zu beachten</a:t>
              </a:r>
              <a:endParaRPr lang="de-DE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21"/>
          <p:cNvSpPr>
            <a:spLocks noChangeArrowheads="1"/>
          </p:cNvSpPr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357422" y="4714884"/>
            <a:ext cx="6286544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857760"/>
            <a:ext cx="928694" cy="928694"/>
          </a:xfrm>
          <a:prstGeom prst="rect">
            <a:avLst/>
          </a:prstGeom>
          <a:noFill/>
        </p:spPr>
      </p:pic>
      <p:sp>
        <p:nvSpPr>
          <p:cNvPr id="25" name="Rechteck 24"/>
          <p:cNvSpPr/>
          <p:nvPr/>
        </p:nvSpPr>
        <p:spPr bwMode="auto">
          <a:xfrm>
            <a:off x="2357422" y="2643182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357422" y="3571876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42910" y="928670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286248" y="928670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857356" y="2285992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21   Abordnungs- und Versetzungsverbot, Kündigungsschutz</a:t>
            </a:r>
            <a:endParaRPr lang="de-DE" sz="1600" b="1" dirty="0"/>
          </a:p>
        </p:txBody>
      </p:sp>
      <p:sp>
        <p:nvSpPr>
          <p:cNvPr id="14" name="Rechteck 13"/>
          <p:cNvSpPr/>
          <p:nvPr/>
        </p:nvSpPr>
        <p:spPr>
          <a:xfrm>
            <a:off x="2285984" y="2643182"/>
            <a:ext cx="6357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Die Mitglieder der MAV dürfen </a:t>
            </a:r>
            <a:r>
              <a:rPr lang="de-DE" sz="1600" b="1" dirty="0" smtClean="0">
                <a:solidFill>
                  <a:srgbClr val="C00000"/>
                </a:solidFill>
              </a:rPr>
              <a:t>ohne</a:t>
            </a:r>
            <a:r>
              <a:rPr lang="de-DE" sz="1600" b="1" dirty="0" smtClean="0"/>
              <a:t> ihre Zustimmung </a:t>
            </a:r>
            <a:r>
              <a:rPr lang="de-DE" sz="1400" dirty="0" smtClean="0"/>
              <a:t>nur abgeordnet oder</a:t>
            </a:r>
          </a:p>
          <a:p>
            <a:r>
              <a:rPr lang="de-DE" sz="1400" dirty="0" smtClean="0"/>
              <a:t>       versetzt werden, wenn dies aus wichtigen dienstlichen Gründen </a:t>
            </a:r>
            <a:r>
              <a:rPr lang="de-DE" sz="1400" b="1" dirty="0" smtClean="0"/>
              <a:t>unvermeidbar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       ist </a:t>
            </a:r>
            <a:r>
              <a:rPr lang="de-DE" sz="1400" b="1" dirty="0" smtClean="0"/>
              <a:t>und die Mitarbeitervertretung </a:t>
            </a:r>
            <a:r>
              <a:rPr lang="de-DE" sz="1400" b="1" dirty="0" smtClean="0">
                <a:solidFill>
                  <a:srgbClr val="C00000"/>
                </a:solidFill>
              </a:rPr>
              <a:t>zustimmt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2285984" y="3571876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( 2 ) Einem Mitglied der MAV darf nur gekündigt werden, </a:t>
            </a:r>
          </a:p>
          <a:p>
            <a:r>
              <a:rPr lang="de-DE" sz="1400" b="1" dirty="0" smtClean="0"/>
              <a:t>        wenn Tatsachen vorliegen</a:t>
            </a:r>
            <a:r>
              <a:rPr lang="de-DE" sz="1400" dirty="0" smtClean="0"/>
              <a:t>, die zur </a:t>
            </a:r>
            <a:r>
              <a:rPr lang="de-DE" sz="1400" b="1" dirty="0" smtClean="0">
                <a:solidFill>
                  <a:srgbClr val="C00000"/>
                </a:solidFill>
              </a:rPr>
              <a:t>außerordentlichen Kündigung </a:t>
            </a:r>
            <a:r>
              <a:rPr lang="de-DE" sz="1400" dirty="0" smtClean="0"/>
              <a:t>berechtigen. </a:t>
            </a:r>
          </a:p>
          <a:p>
            <a:r>
              <a:rPr lang="de-DE" sz="1400" dirty="0" smtClean="0"/>
              <a:t>        Die außerordentliche Kündigung </a:t>
            </a:r>
            <a:r>
              <a:rPr lang="de-DE" sz="1400" b="1" dirty="0" smtClean="0"/>
              <a:t>bedarf der Zustimmung der MAV</a:t>
            </a:r>
            <a:endParaRPr lang="de-DE" sz="1400" b="1" dirty="0"/>
          </a:p>
        </p:txBody>
      </p:sp>
      <p:sp>
        <p:nvSpPr>
          <p:cNvPr id="18" name="Rechteck 17"/>
          <p:cNvSpPr/>
          <p:nvPr/>
        </p:nvSpPr>
        <p:spPr>
          <a:xfrm>
            <a:off x="2643174" y="4786322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Sätze 1 und 2 gelten für einen Zeitraum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von einem Jahr </a:t>
            </a:r>
            <a:r>
              <a:rPr lang="de-DE" sz="1400" b="1" dirty="0" smtClean="0"/>
              <a:t>nach Beendigung der Amtszeit </a:t>
            </a:r>
            <a:r>
              <a:rPr lang="de-DE" sz="1400" dirty="0" smtClean="0"/>
              <a:t>entsprechend, </a:t>
            </a:r>
          </a:p>
          <a:p>
            <a:r>
              <a:rPr lang="de-DE" sz="1200" dirty="0" smtClean="0"/>
              <a:t>es sei denn, dass die Amtszeit nach § 17 beendet wurde</a:t>
            </a:r>
            <a:endParaRPr lang="de-DE" sz="1200" dirty="0"/>
          </a:p>
        </p:txBody>
      </p:sp>
      <p:sp>
        <p:nvSpPr>
          <p:cNvPr id="19" name="Rechteck 18"/>
          <p:cNvSpPr/>
          <p:nvPr/>
        </p:nvSpPr>
        <p:spPr>
          <a:xfrm>
            <a:off x="714348" y="3071810"/>
            <a:ext cx="136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Versetzungsverbot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28596" y="3857628"/>
            <a:ext cx="1337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Kündigungsschutz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42910" y="5000636"/>
            <a:ext cx="1441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1 Jahr Nachwirkung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143108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314324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1785918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143108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48" y="500042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hteck 22"/>
          <p:cNvSpPr/>
          <p:nvPr/>
        </p:nvSpPr>
        <p:spPr>
          <a:xfrm>
            <a:off x="3714744" y="1214422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65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2285984" y="4429132"/>
            <a:ext cx="6143668" cy="85725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928926" y="5000636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3" name="Rechteck 21"/>
          <p:cNvSpPr>
            <a:spLocks noChangeArrowheads="1"/>
          </p:cNvSpPr>
          <p:nvPr/>
        </p:nvSpPr>
        <p:spPr bwMode="auto">
          <a:xfrm rot="5400000">
            <a:off x="2428872" y="-2428872"/>
            <a:ext cx="4286256" cy="9144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428860" y="3357562"/>
            <a:ext cx="6000792" cy="28575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714612" y="5572140"/>
            <a:ext cx="5715040" cy="21431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428858" y="2236079"/>
            <a:ext cx="6000794" cy="1050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42910" y="785794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286248" y="785794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86116" y="10715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solidFill>
                  <a:schemeClr val="accent5">
                    <a:lumMod val="50000"/>
                  </a:schemeClr>
                </a:solidFill>
              </a:rPr>
              <a:t>Rechtsstellung der Mitglieder der Mitarbeitervertretung</a:t>
            </a:r>
            <a:endParaRPr lang="de-DE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8860" y="1857364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21   Abordnungs- und Versetzungsverbot, Kündigungsschutz</a:t>
            </a:r>
            <a:endParaRPr lang="de-DE" sz="1600" b="1" dirty="0"/>
          </a:p>
        </p:txBody>
      </p:sp>
      <p:sp>
        <p:nvSpPr>
          <p:cNvPr id="16" name="Rechteck 15"/>
          <p:cNvSpPr/>
          <p:nvPr/>
        </p:nvSpPr>
        <p:spPr>
          <a:xfrm>
            <a:off x="2714612" y="3643314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Besteht die MAV aus einer Person, hat die Dienststellenleitung jeweils die Zustimmung des Ersatzmitgliedes einzuholen.</a:t>
            </a:r>
            <a:endParaRPr lang="de-DE" sz="1200" b="1" i="1" dirty="0"/>
          </a:p>
        </p:txBody>
      </p:sp>
      <p:sp>
        <p:nvSpPr>
          <p:cNvPr id="22" name="Rechteck 21"/>
          <p:cNvSpPr/>
          <p:nvPr/>
        </p:nvSpPr>
        <p:spPr>
          <a:xfrm>
            <a:off x="2428860" y="2285992"/>
            <a:ext cx="64294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Wird die Dienststelle ganz oder zu einem wesentlichen Teil aufgelöst,</a:t>
            </a:r>
          </a:p>
          <a:p>
            <a:r>
              <a:rPr lang="de-DE" sz="1400" dirty="0" smtClean="0"/>
              <a:t>       ist eine Kündigung </a:t>
            </a:r>
            <a:r>
              <a:rPr lang="de-DE" sz="1600" b="1" dirty="0" smtClean="0">
                <a:solidFill>
                  <a:srgbClr val="C00000"/>
                </a:solidFill>
              </a:rPr>
              <a:t>frühestens </a:t>
            </a:r>
            <a:r>
              <a:rPr lang="de-DE" sz="1400" b="1" dirty="0" smtClean="0"/>
              <a:t>zum Zeitpunkt der Auflösung zulässig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  </a:t>
            </a:r>
            <a:r>
              <a:rPr lang="de-DE" sz="1400" b="1" dirty="0" smtClean="0"/>
              <a:t>es sei denn</a:t>
            </a:r>
            <a:r>
              <a:rPr lang="de-DE" sz="1400" dirty="0" smtClean="0"/>
              <a:t>, dass wegen </a:t>
            </a:r>
            <a:r>
              <a:rPr lang="de-DE" sz="1400" b="1" dirty="0" smtClean="0"/>
              <a:t>zwingender </a:t>
            </a:r>
            <a:r>
              <a:rPr lang="de-DE" sz="1400" dirty="0" smtClean="0"/>
              <a:t>betrieblicher Gründe zu einem </a:t>
            </a:r>
          </a:p>
          <a:p>
            <a:r>
              <a:rPr lang="de-DE" sz="1400" dirty="0" smtClean="0"/>
              <a:t>       früheren Zeitpunkt gekündigt werden muss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714348" y="2357430"/>
            <a:ext cx="1426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Schutz bis zum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</a:t>
            </a:r>
            <a:r>
              <a:rPr lang="de-DE" sz="1200" b="1" dirty="0" smtClean="0"/>
              <a:t>  bitteren </a:t>
            </a:r>
            <a:r>
              <a:rPr lang="de-DE" sz="1400" b="1" dirty="0" smtClean="0">
                <a:solidFill>
                  <a:srgbClr val="C00000"/>
                </a:solidFill>
              </a:rPr>
              <a:t>Ende 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143108" y="257174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357166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uppieren 30"/>
          <p:cNvGrpSpPr/>
          <p:nvPr/>
        </p:nvGrpSpPr>
        <p:grpSpPr>
          <a:xfrm>
            <a:off x="500034" y="4071942"/>
            <a:ext cx="2357454" cy="1071570"/>
            <a:chOff x="500034" y="4071942"/>
            <a:chExt cx="2357454" cy="1071570"/>
          </a:xfrm>
        </p:grpSpPr>
        <p:pic>
          <p:nvPicPr>
            <p:cNvPr id="37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4071942"/>
              <a:ext cx="1071570" cy="1071570"/>
            </a:xfrm>
            <a:prstGeom prst="rect">
              <a:avLst/>
            </a:prstGeom>
            <a:noFill/>
          </p:spPr>
        </p:pic>
        <p:sp>
          <p:nvSpPr>
            <p:cNvPr id="38" name="Rechteck 1"/>
            <p:cNvSpPr>
              <a:spLocks noChangeArrowheads="1"/>
            </p:cNvSpPr>
            <p:nvPr/>
          </p:nvSpPr>
          <p:spPr bwMode="auto">
            <a:xfrm>
              <a:off x="500034" y="4572008"/>
              <a:ext cx="17859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C00000"/>
                  </a:solidFill>
                  <a:latin typeface="Arial Black" pitchFamily="34" charset="0"/>
                </a:rPr>
                <a:t>…noch Fragen</a:t>
              </a:r>
              <a:endParaRPr lang="de-DE" sz="1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2714612" y="3357562"/>
            <a:ext cx="535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Kündigung bedarf der </a:t>
            </a:r>
            <a:r>
              <a:rPr lang="de-DE" sz="1400" b="1" dirty="0" smtClean="0">
                <a:solidFill>
                  <a:srgbClr val="C00000"/>
                </a:solidFill>
              </a:rPr>
              <a:t>Zustimmung</a:t>
            </a:r>
            <a:r>
              <a:rPr lang="de-DE" sz="1400" b="1" dirty="0" smtClean="0"/>
              <a:t> der Mitarbeitervertretung</a:t>
            </a:r>
            <a:endParaRPr lang="de-DE" sz="1400" dirty="0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143108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714612" y="4500570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Sonderkündigungsschutz für </a:t>
            </a:r>
            <a:r>
              <a:rPr lang="de-DE" sz="1400" b="1" dirty="0" smtClean="0">
                <a:solidFill>
                  <a:srgbClr val="C00000"/>
                </a:solidFill>
              </a:rPr>
              <a:t>Ersatzmitglieder </a:t>
            </a:r>
            <a:r>
              <a:rPr lang="de-DE" sz="1400" b="1" dirty="0" smtClean="0"/>
              <a:t>der MAV</a:t>
            </a:r>
            <a:endParaRPr lang="de-DE" sz="1400" b="1" dirty="0"/>
          </a:p>
        </p:txBody>
      </p:sp>
      <p:sp>
        <p:nvSpPr>
          <p:cNvPr id="19" name="Rechteck 18"/>
          <p:cNvSpPr/>
          <p:nvPr/>
        </p:nvSpPr>
        <p:spPr>
          <a:xfrm>
            <a:off x="2714612" y="4786322"/>
            <a:ext cx="52864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Vor </a:t>
            </a:r>
            <a:r>
              <a:rPr lang="de-DE" sz="1200" b="1" dirty="0" smtClean="0"/>
              <a:t>dem Eintritt </a:t>
            </a:r>
            <a:r>
              <a:rPr lang="de-DE" sz="1200" dirty="0" smtClean="0"/>
              <a:t>in die MAV besteht </a:t>
            </a:r>
            <a:r>
              <a:rPr lang="de-DE" sz="1200" b="1" dirty="0" smtClean="0"/>
              <a:t>für Ersatzmitglieder </a:t>
            </a:r>
          </a:p>
          <a:p>
            <a:r>
              <a:rPr lang="de-DE" sz="1200" dirty="0" smtClean="0"/>
              <a:t>der </a:t>
            </a:r>
            <a:r>
              <a:rPr lang="de-DE" sz="1200" b="1" dirty="0" smtClean="0">
                <a:solidFill>
                  <a:srgbClr val="C00000"/>
                </a:solidFill>
              </a:rPr>
              <a:t>nachwirkende Kündigungsschutz </a:t>
            </a:r>
            <a:r>
              <a:rPr lang="de-DE" sz="1200" dirty="0" smtClean="0"/>
              <a:t>eines Wahlbewerbers für </a:t>
            </a:r>
            <a:r>
              <a:rPr lang="de-DE" sz="1200" b="1" dirty="0" smtClean="0">
                <a:solidFill>
                  <a:srgbClr val="C00000"/>
                </a:solidFill>
              </a:rPr>
              <a:t>6 Monate </a:t>
            </a:r>
            <a:r>
              <a:rPr lang="de-DE" sz="1200" dirty="0" smtClean="0"/>
              <a:t>nach Bekanntgabe des Wahlergebnisses   </a:t>
            </a:r>
            <a:r>
              <a:rPr lang="de-DE" sz="1000" dirty="0" smtClean="0"/>
              <a:t>(§ 15 Abs.3 KSchG)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2714612" y="5429264"/>
            <a:ext cx="614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Mit Eintritt in die MAV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smtClean="0"/>
              <a:t>für ein ausgeschiedenes oder verhindertes MAV-Mitglied </a:t>
            </a:r>
          </a:p>
          <a:p>
            <a:r>
              <a:rPr lang="de-DE" sz="1200" b="1" dirty="0" smtClean="0"/>
              <a:t>besteht der besondere Kündigungsschutz </a:t>
            </a:r>
            <a:r>
              <a:rPr lang="de-DE" sz="1200" b="1" dirty="0" smtClean="0">
                <a:solidFill>
                  <a:srgbClr val="C00000"/>
                </a:solidFill>
              </a:rPr>
              <a:t>solange,</a:t>
            </a:r>
            <a:r>
              <a:rPr lang="de-DE" sz="1200" b="1" dirty="0" smtClean="0"/>
              <a:t> wie ein verhindertes ordentliches </a:t>
            </a:r>
          </a:p>
          <a:p>
            <a:r>
              <a:rPr lang="de-DE" sz="1200" b="1" dirty="0" smtClean="0"/>
              <a:t>MAV-Mitglied vertreten wird</a:t>
            </a:r>
            <a:endParaRPr lang="de-DE" sz="1200" b="1" dirty="0"/>
          </a:p>
        </p:txBody>
      </p:sp>
      <p:sp>
        <p:nvSpPr>
          <p:cNvPr id="21" name="Rechteck 20"/>
          <p:cNvSpPr/>
          <p:nvPr/>
        </p:nvSpPr>
        <p:spPr>
          <a:xfrm>
            <a:off x="2714612" y="6072206"/>
            <a:ext cx="542928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Nach Beendigung </a:t>
            </a:r>
            <a:r>
              <a:rPr lang="de-DE" sz="1200" b="1" dirty="0" smtClean="0"/>
              <a:t>des Vertretungsfalles</a:t>
            </a:r>
            <a:r>
              <a:rPr lang="de-DE" sz="1200" dirty="0" smtClean="0"/>
              <a:t>, greift der </a:t>
            </a:r>
            <a:r>
              <a:rPr lang="de-DE" sz="1200" b="1" dirty="0" smtClean="0"/>
              <a:t>nachwirkende</a:t>
            </a:r>
            <a:r>
              <a:rPr lang="de-DE" sz="1200" dirty="0" smtClean="0"/>
              <a:t> Kündigungsschutz 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714348" y="5429264"/>
            <a:ext cx="185738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BAG Urteil</a:t>
            </a:r>
          </a:p>
          <a:p>
            <a:pPr algn="r"/>
            <a:r>
              <a:rPr lang="de-DE" sz="1000" b="1" dirty="0" smtClean="0"/>
              <a:t>27.09.2013-AZR 955/11 </a:t>
            </a:r>
            <a:endParaRPr lang="de-DE" sz="1000" dirty="0"/>
          </a:p>
        </p:txBody>
      </p:sp>
      <p:sp>
        <p:nvSpPr>
          <p:cNvPr id="28" name="Rechteck 2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498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5" grpId="0" animBg="1"/>
      <p:bldP spid="23" grpId="0"/>
      <p:bldP spid="32" grpId="0" animBg="1"/>
      <p:bldP spid="40" grpId="0" animBg="1"/>
      <p:bldP spid="18" grpId="0"/>
      <p:bldP spid="19" grpId="0" animBg="1"/>
      <p:bldP spid="20" grpId="0"/>
      <p:bldP spid="21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 descr="C:\Users\Gisbert\Desktop\smiley-29535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995348" cy="1012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071546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pieren 9"/>
          <p:cNvGrpSpPr/>
          <p:nvPr/>
        </p:nvGrpSpPr>
        <p:grpSpPr>
          <a:xfrm>
            <a:off x="2214546" y="2071678"/>
            <a:ext cx="2910978" cy="1046440"/>
            <a:chOff x="590809" y="4796313"/>
            <a:chExt cx="2910978" cy="1046440"/>
          </a:xfrm>
        </p:grpSpPr>
        <p:sp>
          <p:nvSpPr>
            <p:cNvPr id="11" name="Rechteck 10"/>
            <p:cNvSpPr/>
            <p:nvPr/>
          </p:nvSpPr>
          <p:spPr>
            <a:xfrm>
              <a:off x="590809" y="479631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400" dirty="0" smtClean="0">
                  <a:latin typeface="Arial Black" pitchFamily="34" charset="0"/>
                </a:rPr>
                <a:t>itarbeiter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55359" y="505792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err="1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400" dirty="0" err="1" smtClean="0">
                  <a:latin typeface="Arial Black" pitchFamily="34" charset="0"/>
                </a:rPr>
                <a:t>ertretungs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99592" y="531953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400" dirty="0" smtClean="0">
                  <a:latin typeface="Arial Black" pitchFamily="34" charset="0"/>
                </a:rPr>
                <a:t>esetz</a:t>
              </a:r>
              <a:endParaRPr lang="de-DE" sz="2400" dirty="0">
                <a:latin typeface="Arial Black" pitchFamily="34" charset="0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3071802" y="407194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Stellung der MAV-Vorsitzenden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71802" y="4429132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MAV- Sitzungen 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428992" y="3571876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</a:rPr>
              <a:t>Geschäftsführung der MAV </a:t>
            </a:r>
            <a:endParaRPr lang="de-DE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572132" y="4643446"/>
            <a:ext cx="201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Niederschrift 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071934" y="5000636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Sachbedarf, und Kosten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86116" y="5429264"/>
            <a:ext cx="3357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 smtClean="0">
                <a:latin typeface="Arial Black" pitchFamily="34" charset="0"/>
              </a:rPr>
              <a:t>Beschwerderecht</a:t>
            </a:r>
            <a:endParaRPr lang="de-DE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8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500298" y="4429132"/>
            <a:ext cx="6143668" cy="642941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500298" y="3429000"/>
            <a:ext cx="6143668" cy="855663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5214950"/>
            <a:ext cx="6143668" cy="10001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643174" y="350043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MAV entscheidet in </a:t>
            </a:r>
            <a:r>
              <a:rPr lang="de-DE" sz="1400" b="1" dirty="0" smtClean="0">
                <a:solidFill>
                  <a:srgbClr val="C00000"/>
                </a:solidFill>
              </a:rPr>
              <a:t>geheimer</a:t>
            </a:r>
            <a:r>
              <a:rPr lang="de-DE" sz="1400" b="1" dirty="0" smtClean="0"/>
              <a:t> Wahl über den Vorsitz. </a:t>
            </a:r>
          </a:p>
          <a:p>
            <a:r>
              <a:rPr lang="de-DE" sz="1400" dirty="0" smtClean="0"/>
              <a:t>Der oder die Vorsitzende </a:t>
            </a:r>
            <a:r>
              <a:rPr lang="de-DE" sz="1400" b="1" dirty="0" smtClean="0"/>
              <a:t>führt die laufenden Geschäfte </a:t>
            </a:r>
            <a:r>
              <a:rPr lang="de-DE" sz="1400" dirty="0" smtClean="0"/>
              <a:t>und </a:t>
            </a:r>
            <a:r>
              <a:rPr lang="de-DE" sz="1400" b="1" dirty="0" smtClean="0"/>
              <a:t>vertritt die MAV</a:t>
            </a:r>
          </a:p>
          <a:p>
            <a:r>
              <a:rPr lang="de-DE" sz="1400" b="1" dirty="0" smtClean="0">
                <a:solidFill>
                  <a:srgbClr val="0000FF"/>
                </a:solidFill>
              </a:rPr>
              <a:t>im Rahmen der von ihr gefassten Beschlüsse</a:t>
            </a:r>
            <a:r>
              <a:rPr lang="de-DE" sz="1400" b="1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643174" y="5286388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Soweit die MAV nur aus einer Person besteht</a:t>
            </a:r>
            <a:r>
              <a:rPr lang="de-DE" sz="1400" dirty="0" smtClean="0"/>
              <a:t>, </a:t>
            </a:r>
          </a:p>
          <a:p>
            <a:r>
              <a:rPr lang="de-DE" sz="1400" b="1" dirty="0" smtClean="0"/>
              <a:t>übernimmt die </a:t>
            </a:r>
            <a:r>
              <a:rPr lang="de-DE" sz="1400" b="1" dirty="0" smtClean="0">
                <a:solidFill>
                  <a:srgbClr val="C00000"/>
                </a:solidFill>
              </a:rPr>
              <a:t>Stellvertretung </a:t>
            </a:r>
            <a:r>
              <a:rPr lang="de-DE" sz="1400" dirty="0" smtClean="0"/>
              <a:t>der Wahlbewerber mit der nächstniedrigeren Stimmenzahl, mit der alle Angelegenheiten der Mitarbeitervertretung beraten werden können.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071670" y="307181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23  Vorsitz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2500298" y="1928802"/>
            <a:ext cx="6357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Nach Bestandskraft der Wahl </a:t>
            </a:r>
            <a:r>
              <a:rPr lang="de-DE" sz="1400" b="1" dirty="0" smtClean="0">
                <a:solidFill>
                  <a:srgbClr val="C00000"/>
                </a:solidFill>
              </a:rPr>
              <a:t>hat der Wahlvorstand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im Fall der vereinfachten Wahl die Versammlungsleitung, </a:t>
            </a:r>
            <a:r>
              <a:rPr lang="de-DE" sz="1400" b="1" dirty="0" smtClean="0"/>
              <a:t>innerhalb einer Woche </a:t>
            </a:r>
          </a:p>
          <a:p>
            <a:r>
              <a:rPr lang="de-DE" sz="1400" dirty="0" smtClean="0"/>
              <a:t>die Mitglieder der MAV </a:t>
            </a:r>
            <a:r>
              <a:rPr lang="de-DE" sz="1400" b="1" dirty="0" smtClean="0">
                <a:solidFill>
                  <a:srgbClr val="C00000"/>
                </a:solidFill>
              </a:rPr>
              <a:t>zur Wahl zum Vorsitz </a:t>
            </a:r>
            <a:r>
              <a:rPr lang="de-DE" sz="1400" dirty="0" smtClean="0"/>
              <a:t>einzuberufen und die Sitzung zu leiten, bis die Mitarbeitervertretung über ihren Vorsitz entschieden hat.</a:t>
            </a: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2500298" y="1643050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Konstituierende  Sitzung   § 24 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214546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643174" y="450057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Zu Beginn der Amtszeit legt die MAV die </a:t>
            </a:r>
            <a:r>
              <a:rPr lang="de-DE" sz="1400" b="1" dirty="0" smtClean="0"/>
              <a:t>Reihenfolge der Vertretung </a:t>
            </a:r>
            <a:r>
              <a:rPr lang="de-DE" sz="1400" dirty="0" smtClean="0"/>
              <a:t>im Vorsitz fest. </a:t>
            </a:r>
            <a:r>
              <a:rPr lang="de-DE" sz="1400" b="1" dirty="0" smtClean="0"/>
              <a:t>Die Reihenfolge ist der Dienststellenleitung </a:t>
            </a:r>
            <a:r>
              <a:rPr lang="de-DE" sz="1400" b="1" dirty="0" smtClean="0">
                <a:solidFill>
                  <a:srgbClr val="C00000"/>
                </a:solidFill>
              </a:rPr>
              <a:t>schriftlich </a:t>
            </a:r>
            <a:r>
              <a:rPr lang="de-DE" sz="1400" b="1" dirty="0" smtClean="0"/>
              <a:t>mitzuteilen.</a:t>
            </a:r>
            <a:endParaRPr lang="de-DE" sz="1400" b="1" dirty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214546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1857356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14546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131109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uppieren 25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8" name="Rechteck 27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Rechteck 34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4" grpId="0" animBg="1"/>
      <p:bldP spid="25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3428992" y="2071678"/>
            <a:ext cx="3929090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5" name="Rechteck 34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2357422" y="5572140"/>
            <a:ext cx="6286544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357422" y="4786323"/>
            <a:ext cx="6286544" cy="71438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357422" y="3571876"/>
            <a:ext cx="6286544" cy="71437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357422" y="2714620"/>
            <a:ext cx="6286544" cy="78581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00298" y="557214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Fehlt ein MAV-Beschluss</a:t>
            </a:r>
            <a:r>
              <a:rPr lang="de-DE" sz="1400" b="1" dirty="0" smtClean="0"/>
              <a:t>, sind die Erklärungen des Vorsitzenden unwirksam. </a:t>
            </a:r>
          </a:p>
          <a:p>
            <a:r>
              <a:rPr lang="de-DE" sz="1400" dirty="0" smtClean="0"/>
              <a:t>Allerdings kann durch einen </a:t>
            </a:r>
            <a:r>
              <a:rPr lang="de-DE" sz="1400" b="1" dirty="0" smtClean="0">
                <a:solidFill>
                  <a:srgbClr val="C00000"/>
                </a:solidFill>
              </a:rPr>
              <a:t>nachträglich</a:t>
            </a:r>
            <a:r>
              <a:rPr lang="de-DE" sz="1400" dirty="0" smtClean="0"/>
              <a:t> gefassten Beschluss die Unwirksamkeit </a:t>
            </a:r>
          </a:p>
          <a:p>
            <a:r>
              <a:rPr lang="de-DE" sz="1400" dirty="0" smtClean="0"/>
              <a:t>der Erklärung </a:t>
            </a:r>
            <a:r>
              <a:rPr lang="de-DE" sz="1400" b="1" dirty="0" smtClean="0"/>
              <a:t>geheilt</a:t>
            </a:r>
            <a:r>
              <a:rPr lang="de-DE" sz="1400" dirty="0" smtClean="0"/>
              <a:t> werden.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500298" y="1928802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Der Vorsitzende ist </a:t>
            </a:r>
            <a:r>
              <a:rPr lang="de-DE" sz="1400" b="1" dirty="0" smtClean="0">
                <a:solidFill>
                  <a:srgbClr val="C00000"/>
                </a:solidFill>
              </a:rPr>
              <a:t>nicht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Bevollmächtigter</a:t>
            </a:r>
            <a:r>
              <a:rPr lang="de-DE" sz="1400" b="1" dirty="0" smtClean="0"/>
              <a:t> der MAV </a:t>
            </a:r>
            <a:r>
              <a:rPr lang="de-DE" sz="1400" dirty="0" smtClean="0"/>
              <a:t>und auch nicht dessen </a:t>
            </a:r>
          </a:p>
          <a:p>
            <a:r>
              <a:rPr lang="de-DE" sz="1400" b="1" dirty="0" smtClean="0"/>
              <a:t>gesetzlicher Vertreter</a:t>
            </a:r>
            <a:r>
              <a:rPr lang="de-DE" sz="1400" dirty="0" smtClean="0"/>
              <a:t>, sondern in erster Linie MAV-Mitglied wie die anderen </a:t>
            </a:r>
          </a:p>
          <a:p>
            <a:r>
              <a:rPr lang="de-DE" sz="1400" dirty="0" smtClean="0"/>
              <a:t>Mitglieder auch.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500298" y="2714620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</a:t>
            </a:r>
            <a:r>
              <a:rPr lang="de-DE" sz="1600" b="1" dirty="0" smtClean="0">
                <a:solidFill>
                  <a:srgbClr val="C00000"/>
                </a:solidFill>
              </a:rPr>
              <a:t>Befugnisse</a:t>
            </a:r>
            <a:r>
              <a:rPr lang="de-DE" sz="1400" b="1" dirty="0" smtClean="0"/>
              <a:t>, Pflichten und Zuständigkeiten der MAV </a:t>
            </a:r>
          </a:p>
          <a:p>
            <a:r>
              <a:rPr lang="de-DE" sz="1400" dirty="0" smtClean="0"/>
              <a:t>werden durch </a:t>
            </a:r>
            <a:r>
              <a:rPr lang="de-DE" sz="1400" b="1" dirty="0" smtClean="0">
                <a:solidFill>
                  <a:srgbClr val="C00000"/>
                </a:solidFill>
              </a:rPr>
              <a:t>das  Gremium </a:t>
            </a:r>
            <a:r>
              <a:rPr lang="de-DE" sz="1400" dirty="0" smtClean="0"/>
              <a:t>wahrgenommen. Deshalb ist eine Generalvollmacht für den Vorsitzenden, </a:t>
            </a:r>
            <a:r>
              <a:rPr lang="de-DE" sz="1400" b="1" dirty="0" smtClean="0"/>
              <a:t>auch durch Beschluss</a:t>
            </a:r>
            <a:r>
              <a:rPr lang="de-DE" sz="1400" b="1" dirty="0" smtClean="0">
                <a:solidFill>
                  <a:srgbClr val="C00000"/>
                </a:solidFill>
              </a:rPr>
              <a:t>, unzulässig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500298" y="4786322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besteht nur </a:t>
            </a:r>
            <a:r>
              <a:rPr lang="de-DE" sz="1400" b="1" dirty="0" smtClean="0">
                <a:solidFill>
                  <a:srgbClr val="C00000"/>
                </a:solidFill>
              </a:rPr>
              <a:t>im Rahmen der gefassten Beschlüsse</a:t>
            </a:r>
            <a:r>
              <a:rPr lang="de-DE" sz="1400" dirty="0" smtClean="0"/>
              <a:t>. Nur in diesem Rahmens kann </a:t>
            </a:r>
          </a:p>
          <a:p>
            <a:r>
              <a:rPr lang="de-DE" sz="1400" dirty="0" smtClean="0"/>
              <a:t>der Vorsitzende </a:t>
            </a:r>
            <a:r>
              <a:rPr lang="de-DE" sz="1400" b="1" dirty="0" smtClean="0"/>
              <a:t>rechtsgeschäftliche Erklärungen mit </a:t>
            </a:r>
            <a:r>
              <a:rPr lang="de-DE" sz="1400" b="1" dirty="0" smtClean="0">
                <a:solidFill>
                  <a:srgbClr val="C00000"/>
                </a:solidFill>
              </a:rPr>
              <a:t>verbindlicher</a:t>
            </a:r>
            <a:r>
              <a:rPr lang="de-DE" sz="1400" b="1" dirty="0" smtClean="0"/>
              <a:t> Wirkung </a:t>
            </a:r>
            <a:r>
              <a:rPr lang="de-DE" sz="1400" dirty="0" smtClean="0"/>
              <a:t>für </a:t>
            </a:r>
          </a:p>
          <a:p>
            <a:r>
              <a:rPr lang="de-DE" sz="1400" dirty="0" smtClean="0"/>
              <a:t>die MAV abgeben.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143108" y="1643050"/>
            <a:ext cx="3643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Stellung der MAV-Vorsitzenden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12" name="Rechteck 11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hteck 13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642910" y="3000372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Kollektivrechtliche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Bindung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00298" y="3571876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Hat die MAV Beschlüsse gefasst, </a:t>
            </a:r>
            <a:r>
              <a:rPr lang="de-DE" sz="1400" b="1" dirty="0" smtClean="0"/>
              <a:t>so hat der Vorsitzende diese auszuführen </a:t>
            </a:r>
          </a:p>
          <a:p>
            <a:r>
              <a:rPr lang="de-DE" sz="1400" b="1" dirty="0" smtClean="0"/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nach außen </a:t>
            </a:r>
            <a:r>
              <a:rPr lang="de-DE" sz="1400" b="1" dirty="0" smtClean="0"/>
              <a:t>zum Ausdruck zu bringen. </a:t>
            </a:r>
            <a:r>
              <a:rPr lang="de-DE" sz="1400" dirty="0" smtClean="0"/>
              <a:t>Er ist daher nicht Vertreter im Willen, sondern </a:t>
            </a:r>
            <a:r>
              <a:rPr lang="de-DE" sz="1400" b="1" dirty="0" smtClean="0"/>
              <a:t>Vertreter in der Erklärung</a:t>
            </a:r>
            <a:r>
              <a:rPr lang="de-DE" sz="1400" dirty="0" smtClean="0"/>
              <a:t>,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1714480" y="44291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/>
              <a:t>Die Vertretungsbefugnis der MAV-Vorsitzenden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131109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143108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143108" y="300037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143108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143108" y="585789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500694" y="6429396"/>
            <a:ext cx="3143272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 smtClean="0"/>
              <a:t>https://www.betriebsrat.com/lexikon/betriebsratsvorsitzender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1" grpId="0" animBg="1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3929058" y="2214554"/>
            <a:ext cx="3929090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2" name="Rechteck 31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357422" y="2786058"/>
            <a:ext cx="6286544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357422" y="5214950"/>
            <a:ext cx="6286544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357422" y="4214818"/>
            <a:ext cx="628654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00282" y="4214818"/>
            <a:ext cx="6215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Wird eine Erklärung gegenüber einem anderen MAV-Mitglied abgegeben, </a:t>
            </a:r>
          </a:p>
          <a:p>
            <a:r>
              <a:rPr lang="de-DE" sz="1400" dirty="0" smtClean="0"/>
              <a:t>so entfaltet sie </a:t>
            </a:r>
            <a:r>
              <a:rPr lang="de-DE" sz="1400" b="1" dirty="0" smtClean="0"/>
              <a:t>solange keine Wirkung,</a:t>
            </a:r>
            <a:r>
              <a:rPr lang="de-DE" sz="1400" dirty="0" smtClean="0"/>
              <a:t> bis sie dem Vorsitzenden bzw. der MAV </a:t>
            </a:r>
          </a:p>
          <a:p>
            <a:r>
              <a:rPr lang="de-DE" sz="1400" dirty="0" smtClean="0"/>
              <a:t>als Ganzes zugegangen ist.   </a:t>
            </a:r>
            <a:r>
              <a:rPr lang="de-DE" sz="1200" b="1" i="1" dirty="0" smtClean="0">
                <a:solidFill>
                  <a:srgbClr val="C00000"/>
                </a:solidFill>
              </a:rPr>
              <a:t>Das ist vor allem in Fristen auslösenden Fällen zu beachten</a:t>
            </a:r>
            <a:endParaRPr lang="de-DE" sz="1200" b="1" i="1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00298" y="2071678"/>
            <a:ext cx="62151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Der MAV gegenüber abzugebende Erklärungen richten sich </a:t>
            </a:r>
            <a:r>
              <a:rPr lang="de-DE" sz="1600" b="1" dirty="0" smtClean="0">
                <a:solidFill>
                  <a:srgbClr val="C00000"/>
                </a:solidFill>
              </a:rPr>
              <a:t>grundsätzlich</a:t>
            </a:r>
            <a:r>
              <a:rPr lang="de-DE" sz="1400" b="1" dirty="0" smtClean="0"/>
              <a:t> an </a:t>
            </a:r>
          </a:p>
          <a:p>
            <a:r>
              <a:rPr lang="de-DE" sz="1400" b="1" dirty="0" smtClean="0"/>
              <a:t>den Vorsitzenden, im Verhinderungsfall an den Stellvertreter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8" name="Rechteck 7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hteck 9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2071670" y="1785926"/>
            <a:ext cx="4027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Entgegennahme von Erklärungen an die MAV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00298" y="2786058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Dies gilt generell für alle an die MAV gerichteten Erklärungen </a:t>
            </a:r>
          </a:p>
          <a:p>
            <a:r>
              <a:rPr lang="de-DE" sz="1400" dirty="0" smtClean="0"/>
              <a:t>und Mitteilungen wie z.B. des Arbeitgebers oder </a:t>
            </a:r>
            <a:r>
              <a:rPr lang="de-DE" sz="1400" b="1" dirty="0" smtClean="0"/>
              <a:t>Beschwerden der Arbeitnehmer.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2500298" y="5214950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MAV kann in verschiedenen Angelegenheiten </a:t>
            </a:r>
          </a:p>
          <a:p>
            <a:r>
              <a:rPr lang="de-DE" sz="1400" b="1" dirty="0" smtClean="0"/>
              <a:t>auch andere Mitglieder </a:t>
            </a:r>
            <a:r>
              <a:rPr lang="de-DE" sz="1400" b="1" dirty="0" smtClean="0">
                <a:solidFill>
                  <a:srgbClr val="C00000"/>
                </a:solidFill>
              </a:rPr>
              <a:t>durch Beschluss </a:t>
            </a:r>
            <a:r>
              <a:rPr lang="de-DE" sz="1400" b="1" dirty="0" smtClean="0"/>
              <a:t>zur Entgegennahme von Erklärungen bestimmen</a:t>
            </a:r>
            <a:r>
              <a:rPr lang="de-DE" sz="1400" dirty="0" smtClean="0"/>
              <a:t>, z.B. bei besonderer Sachkunde. </a:t>
            </a:r>
            <a:r>
              <a:rPr lang="de-DE" sz="1200" b="1" i="1" dirty="0" smtClean="0"/>
              <a:t>Das sollte dem Arbeitgeber und den zuständigen Vorgesetzten bekannt gemacht werden. </a:t>
            </a:r>
            <a:endParaRPr lang="de-DE" sz="1200" b="1" i="1" dirty="0"/>
          </a:p>
        </p:txBody>
      </p:sp>
      <p:sp>
        <p:nvSpPr>
          <p:cNvPr id="20" name="Textfeld 30"/>
          <p:cNvSpPr txBox="1">
            <a:spLocks noChangeArrowheads="1"/>
          </p:cNvSpPr>
          <p:nvPr/>
        </p:nvSpPr>
        <p:spPr bwMode="auto">
          <a:xfrm>
            <a:off x="642910" y="3643314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smtClean="0"/>
              <a:t>keine </a:t>
            </a:r>
            <a:r>
              <a:rPr lang="en-US" sz="1400" b="1" dirty="0" err="1"/>
              <a:t>Gespräche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eaLnBrk="0" hangingPunct="0"/>
            <a:r>
              <a:rPr lang="en-US" sz="1400" b="1" dirty="0" err="1" smtClean="0"/>
              <a:t>zwischen</a:t>
            </a:r>
            <a:r>
              <a:rPr lang="en-US" sz="1400" b="1" dirty="0" smtClean="0"/>
              <a:t> </a:t>
            </a:r>
            <a:r>
              <a:rPr lang="en-US" sz="1400" b="1" dirty="0"/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Tür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und </a:t>
            </a:r>
            <a:r>
              <a:rPr lang="en-US" sz="1400" b="1" dirty="0" smtClean="0">
                <a:solidFill>
                  <a:srgbClr val="C00000"/>
                </a:solidFill>
              </a:rPr>
              <a:t>Angel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143108" y="221455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143108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143108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143108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500298" y="321468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Denn nur der Vorsitzende kann bei Dringlichkeit</a:t>
            </a:r>
            <a:r>
              <a:rPr lang="de-DE" sz="1400" b="1" dirty="0" smtClean="0"/>
              <a:t>, eine </a:t>
            </a:r>
            <a:r>
              <a:rPr lang="de-DE" sz="1400" b="1" dirty="0" smtClean="0">
                <a:solidFill>
                  <a:srgbClr val="C00000"/>
                </a:solidFill>
              </a:rPr>
              <a:t>MAV-Sitzung einberufen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400" b="1" dirty="0" smtClean="0"/>
              <a:t>und den Vorgang zur Beschlussfassung auf die Tagesordnung stellen</a:t>
            </a:r>
            <a:r>
              <a:rPr lang="de-DE" sz="1400" dirty="0" smtClean="0"/>
              <a:t>.  </a:t>
            </a:r>
            <a:endParaRPr lang="de-DE" sz="1400" dirty="0"/>
          </a:p>
        </p:txBody>
      </p:sp>
      <p:pic>
        <p:nvPicPr>
          <p:cNvPr id="31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131109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hteck 25"/>
          <p:cNvSpPr/>
          <p:nvPr/>
        </p:nvSpPr>
        <p:spPr>
          <a:xfrm>
            <a:off x="5500694" y="6429396"/>
            <a:ext cx="3143272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https://www.betriebsrat.com/lexikon/betriebsratsvorsitzender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500298" y="3643314"/>
            <a:ext cx="6143668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4500570"/>
            <a:ext cx="6143668" cy="855663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500298" y="2928935"/>
            <a:ext cx="6143668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500298" y="1928802"/>
            <a:ext cx="6143668" cy="85725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428860" y="1500174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24  Sitzungen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643174" y="2000240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Der oder die Vorsitzende lädt zu den weiteren Sitzungen der MAV ein, </a:t>
            </a:r>
          </a:p>
          <a:p>
            <a:r>
              <a:rPr lang="de-DE" sz="1400" dirty="0" smtClean="0"/>
              <a:t>setzt </a:t>
            </a:r>
            <a:r>
              <a:rPr lang="de-DE" sz="1400" b="1" dirty="0" smtClean="0"/>
              <a:t>die Tagesordnung </a:t>
            </a:r>
            <a:r>
              <a:rPr lang="de-DE" sz="1400" dirty="0" smtClean="0"/>
              <a:t>fest und </a:t>
            </a:r>
            <a:r>
              <a:rPr lang="de-DE" sz="1400" b="1" dirty="0" smtClean="0"/>
              <a:t>leitet die Verhandlungen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Die Mitglieder sind </a:t>
            </a:r>
            <a:r>
              <a:rPr lang="de-DE" sz="1400" b="1" dirty="0" smtClean="0">
                <a:solidFill>
                  <a:srgbClr val="C00000"/>
                </a:solidFill>
              </a:rPr>
              <a:t>rechtzeitig</a:t>
            </a:r>
            <a:r>
              <a:rPr lang="de-DE" sz="1400" dirty="0" smtClean="0"/>
              <a:t> unter </a:t>
            </a:r>
            <a:r>
              <a:rPr lang="de-DE" sz="1400" b="1" dirty="0" smtClean="0"/>
              <a:t>Mitteilung der Tagesordnung </a:t>
            </a:r>
            <a:r>
              <a:rPr lang="de-DE" sz="1400" dirty="0" smtClean="0"/>
              <a:t>zu laden.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643174" y="2928934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Dies gilt auch für die Interessenvertretungen besonderer Mitarbeitergruppen, </a:t>
            </a:r>
          </a:p>
          <a:p>
            <a:r>
              <a:rPr lang="de-DE" sz="1400" dirty="0" smtClean="0"/>
              <a:t>soweit sie ein Recht auf Teilnahme an der Sitzung haben.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643174" y="364331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Kann ein Mitglied der MAV an der Sitzung nicht teilnehmen, </a:t>
            </a:r>
          </a:p>
          <a:p>
            <a:r>
              <a:rPr lang="de-DE" sz="1400" dirty="0" smtClean="0"/>
              <a:t>so hat es dies </a:t>
            </a:r>
            <a:r>
              <a:rPr lang="de-DE" sz="1400" b="1" dirty="0" smtClean="0"/>
              <a:t>unter Angabe der Gründe </a:t>
            </a:r>
            <a:r>
              <a:rPr lang="de-DE" sz="1400" b="1" dirty="0" smtClean="0">
                <a:solidFill>
                  <a:srgbClr val="C00000"/>
                </a:solidFill>
              </a:rPr>
              <a:t>unverzüglich </a:t>
            </a:r>
            <a:r>
              <a:rPr lang="de-DE" sz="1400" b="1" dirty="0" smtClean="0"/>
              <a:t>mitzuteilen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643174" y="457200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Der oder die Vorsitzende hat eine Sitzung einzuberufen </a:t>
            </a:r>
          </a:p>
          <a:p>
            <a:r>
              <a:rPr lang="de-DE" sz="1400" dirty="0" smtClean="0"/>
              <a:t>und einen Gegenstand auf die Tagesordnung zu setzen, wenn dies </a:t>
            </a:r>
            <a:r>
              <a:rPr lang="de-DE" sz="1400" b="1" dirty="0" smtClean="0"/>
              <a:t>ein Viertel der MAV-Mitglieder </a:t>
            </a:r>
            <a:r>
              <a:rPr lang="de-DE" sz="1400" dirty="0" smtClean="0"/>
              <a:t>oder die </a:t>
            </a:r>
            <a:r>
              <a:rPr lang="de-DE" sz="1400" b="1" dirty="0" smtClean="0">
                <a:solidFill>
                  <a:srgbClr val="C00000"/>
                </a:solidFill>
              </a:rPr>
              <a:t>Dienststellenleitung</a:t>
            </a:r>
            <a:r>
              <a:rPr lang="de-DE" sz="1400" dirty="0" smtClean="0"/>
              <a:t> beantragt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2643174" y="5429264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Dies gilt auch bei Angelegenheiten, wenn die</a:t>
            </a:r>
            <a:r>
              <a:rPr lang="de-DE" sz="1400" b="1" dirty="0" smtClean="0"/>
              <a:t> Vertrauensperson der </a:t>
            </a:r>
            <a:r>
              <a:rPr lang="de-DE" sz="1400" b="1" dirty="0" smtClean="0">
                <a:solidFill>
                  <a:srgbClr val="C00000"/>
                </a:solidFill>
              </a:rPr>
              <a:t>Schwerbehinderten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/>
              <a:t>oder die </a:t>
            </a:r>
            <a:r>
              <a:rPr lang="de-DE" sz="1400" b="1" dirty="0" smtClean="0"/>
              <a:t>Vertretung der </a:t>
            </a:r>
            <a:r>
              <a:rPr lang="de-DE" sz="1400" b="1" dirty="0" smtClean="0">
                <a:solidFill>
                  <a:srgbClr val="C00000"/>
                </a:solidFill>
              </a:rPr>
              <a:t>Auszubildenden </a:t>
            </a:r>
            <a:r>
              <a:rPr lang="de-DE" sz="1400" dirty="0" smtClean="0"/>
              <a:t>dies beantragen und die Behandlung des Gegenstandes keinen Aufschub duldet. </a:t>
            </a:r>
            <a:endParaRPr lang="de-DE" sz="1400" dirty="0"/>
          </a:p>
        </p:txBody>
      </p:sp>
      <p:pic>
        <p:nvPicPr>
          <p:cNvPr id="23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131109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uppieren 34"/>
          <p:cNvGrpSpPr/>
          <p:nvPr/>
        </p:nvGrpSpPr>
        <p:grpSpPr>
          <a:xfrm>
            <a:off x="3500430" y="428604"/>
            <a:ext cx="5357850" cy="928694"/>
            <a:chOff x="3500430" y="428604"/>
            <a:chExt cx="5357850" cy="92869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500430" y="785794"/>
              <a:ext cx="535785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4500562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VIII. Abschnitt</a:t>
              </a:r>
              <a:endParaRPr lang="de-DE" sz="1400" b="1" dirty="0"/>
            </a:p>
          </p:txBody>
        </p:sp>
      </p:grp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214546" y="500063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1857356" y="500063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85984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85984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714744" y="1071546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/>
              <a:t>Aufgaben und Befugnisse der Mitarbeitervertretung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3286116" y="2143116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41" name="Rechteck 40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500298" y="4286256"/>
            <a:ext cx="6143668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500298" y="3429000"/>
            <a:ext cx="6143668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500298" y="5643578"/>
            <a:ext cx="6143668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00298" y="4929198"/>
            <a:ext cx="6143668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43108" y="1357298"/>
            <a:ext cx="185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24  Sitzungen</a:t>
            </a:r>
            <a:endParaRPr lang="de-DE" sz="1600" b="1" dirty="0"/>
          </a:p>
        </p:txBody>
      </p:sp>
      <p:sp>
        <p:nvSpPr>
          <p:cNvPr id="9" name="Rechteck 8"/>
          <p:cNvSpPr/>
          <p:nvPr/>
        </p:nvSpPr>
        <p:spPr>
          <a:xfrm>
            <a:off x="2571720" y="1643050"/>
            <a:ext cx="62865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</a:t>
            </a:r>
            <a:r>
              <a:rPr lang="de-DE" sz="1200" b="1" dirty="0" smtClean="0"/>
              <a:t>) </a:t>
            </a:r>
            <a:r>
              <a:rPr lang="de-DE" sz="1400" b="1" dirty="0" smtClean="0"/>
              <a:t>Die Sitzungen der MAV finden </a:t>
            </a:r>
            <a:r>
              <a:rPr lang="de-DE" sz="1400" b="1" dirty="0" smtClean="0">
                <a:solidFill>
                  <a:srgbClr val="C00000"/>
                </a:solidFill>
              </a:rPr>
              <a:t>in der Regel </a:t>
            </a:r>
            <a:r>
              <a:rPr lang="de-DE" sz="1400" b="1" dirty="0" smtClean="0"/>
              <a:t>während der </a:t>
            </a:r>
            <a:r>
              <a:rPr lang="de-DE" sz="1600" b="1" dirty="0" smtClean="0">
                <a:solidFill>
                  <a:srgbClr val="C00000"/>
                </a:solidFill>
              </a:rPr>
              <a:t>Arbeitszeit</a:t>
            </a:r>
            <a:r>
              <a:rPr lang="de-DE" sz="1400" b="1" dirty="0" smtClean="0"/>
              <a:t> statt. </a:t>
            </a:r>
          </a:p>
          <a:p>
            <a:r>
              <a:rPr lang="de-DE" sz="1400" dirty="0" smtClean="0"/>
              <a:t>Die MAV hat bei der Einberufung von Sitzungen die dienstlichen Notwendigkeiten </a:t>
            </a:r>
          </a:p>
          <a:p>
            <a:r>
              <a:rPr lang="de-DE" sz="1400" dirty="0" smtClean="0"/>
              <a:t>zu berücksichtigen. </a:t>
            </a:r>
            <a:r>
              <a:rPr lang="de-DE" sz="1400" b="1" dirty="0" smtClean="0"/>
              <a:t>Die Dienststellenleitung soll von </a:t>
            </a:r>
            <a:r>
              <a:rPr lang="de-DE" sz="1400" b="1" dirty="0" smtClean="0">
                <a:solidFill>
                  <a:srgbClr val="C00000"/>
                </a:solidFill>
              </a:rPr>
              <a:t>Zeitpunkt </a:t>
            </a:r>
            <a:r>
              <a:rPr lang="de-DE" sz="1400" b="1" dirty="0" smtClean="0"/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Ort</a:t>
            </a:r>
            <a:r>
              <a:rPr lang="de-DE" sz="1400" b="1" dirty="0" smtClean="0"/>
              <a:t> der Sitzungen </a:t>
            </a:r>
            <a:r>
              <a:rPr lang="de-DE" sz="1400" b="1" dirty="0" smtClean="0">
                <a:solidFill>
                  <a:srgbClr val="C00000"/>
                </a:solidFill>
              </a:rPr>
              <a:t>vorher </a:t>
            </a:r>
            <a:r>
              <a:rPr lang="de-DE" sz="1400" b="1" dirty="0" smtClean="0"/>
              <a:t>verständigt werden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1571604" y="3071810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25  Teilnahme an der Sitzung der Mitarbeitervertretung</a:t>
            </a:r>
            <a:endParaRPr lang="de-DE" sz="1600" b="1" dirty="0"/>
          </a:p>
        </p:txBody>
      </p:sp>
      <p:sp>
        <p:nvSpPr>
          <p:cNvPr id="14" name="Rechteck 13"/>
          <p:cNvSpPr/>
          <p:nvPr/>
        </p:nvSpPr>
        <p:spPr>
          <a:xfrm>
            <a:off x="2643174" y="4929198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( 2 ) </a:t>
            </a:r>
            <a:r>
              <a:rPr lang="de-DE" sz="1400" b="1" dirty="0" smtClean="0"/>
              <a:t>Die MAV kann </a:t>
            </a:r>
          </a:p>
          <a:p>
            <a:r>
              <a:rPr lang="de-DE" sz="1400" dirty="0" smtClean="0"/>
              <a:t>zu einzelnen Punkten der Tagesordnung </a:t>
            </a:r>
            <a:r>
              <a:rPr lang="de-DE" sz="1400" b="1" dirty="0" smtClean="0">
                <a:solidFill>
                  <a:srgbClr val="C00000"/>
                </a:solidFill>
              </a:rPr>
              <a:t>sachkundige Personen</a:t>
            </a:r>
            <a:r>
              <a:rPr lang="de-DE" sz="1400" b="1" dirty="0" smtClean="0"/>
              <a:t> </a:t>
            </a:r>
            <a:r>
              <a:rPr lang="de-DE" sz="1400" dirty="0" smtClean="0"/>
              <a:t>einladen.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2643174" y="564357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( 3 ) Für Personen, die nach den Absätzen 1 und 2 an einer Sitzung der MAV teilnehmen, gilt die </a:t>
            </a:r>
            <a:r>
              <a:rPr lang="de-DE" sz="1400" b="1" dirty="0" smtClean="0">
                <a:solidFill>
                  <a:srgbClr val="C00000"/>
                </a:solidFill>
              </a:rPr>
              <a:t>Schweigepflicht</a:t>
            </a:r>
            <a:r>
              <a:rPr lang="de-DE" sz="1400" dirty="0" smtClean="0"/>
              <a:t> nach § 22. </a:t>
            </a:r>
            <a:endParaRPr lang="de-DE" sz="1400" b="1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3857620" y="285728"/>
            <a:ext cx="5000660" cy="950719"/>
            <a:chOff x="3857620" y="428604"/>
            <a:chExt cx="5000660" cy="950719"/>
          </a:xfrm>
        </p:grpSpPr>
        <p:sp>
          <p:nvSpPr>
            <p:cNvPr id="24" name="Rechteck 23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hteck 25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Rechteck 27"/>
          <p:cNvSpPr/>
          <p:nvPr/>
        </p:nvSpPr>
        <p:spPr>
          <a:xfrm>
            <a:off x="5572132" y="2428868"/>
            <a:ext cx="313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Die Sitzungen sind</a:t>
            </a:r>
            <a:r>
              <a:rPr lang="de-DE" b="1" dirty="0" smtClean="0">
                <a:solidFill>
                  <a:srgbClr val="C00000"/>
                </a:solidFill>
              </a:rPr>
              <a:t> nicht</a:t>
            </a:r>
            <a:r>
              <a:rPr lang="de-DE" sz="1600" b="1" dirty="0" smtClean="0">
                <a:solidFill>
                  <a:srgbClr val="C00000"/>
                </a:solidFill>
              </a:rPr>
              <a:t> öffentlich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29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1109390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285984" y="521495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85984" y="435769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85984" y="585789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85984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071538" y="3643314"/>
            <a:ext cx="1049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Vortragsrecht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643174" y="3429000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( 1 ) </a:t>
            </a:r>
            <a:r>
              <a:rPr lang="de-DE" sz="1400" b="1" dirty="0" smtClean="0"/>
              <a:t>Mitglieder </a:t>
            </a:r>
            <a:r>
              <a:rPr lang="de-DE" sz="1400" b="1" dirty="0" smtClean="0">
                <a:solidFill>
                  <a:srgbClr val="C00000"/>
                </a:solidFill>
              </a:rPr>
              <a:t>der Dienststellenleitung </a:t>
            </a:r>
            <a:r>
              <a:rPr lang="de-DE" sz="1400" dirty="0" smtClean="0"/>
              <a:t>sind berechtigt, </a:t>
            </a:r>
          </a:p>
          <a:p>
            <a:r>
              <a:rPr lang="de-DE" sz="1400" dirty="0" smtClean="0"/>
              <a:t>an den Sitzungen teilzunehmen, </a:t>
            </a:r>
            <a:r>
              <a:rPr lang="de-DE" sz="1400" b="1" dirty="0" smtClean="0"/>
              <a:t>die auf ihr Verlangen </a:t>
            </a:r>
            <a:r>
              <a:rPr lang="de-DE" sz="1400" dirty="0" smtClean="0"/>
              <a:t>anberaumt sind und ist berechtigt, zu diesen Sitzungen Sachkundige hinzuzuziehen. </a:t>
            </a:r>
            <a:endParaRPr lang="de-DE" sz="1400" dirty="0"/>
          </a:p>
        </p:txBody>
      </p:sp>
      <p:sp>
        <p:nvSpPr>
          <p:cNvPr id="35" name="Rechteck 34"/>
          <p:cNvSpPr/>
          <p:nvPr/>
        </p:nvSpPr>
        <p:spPr>
          <a:xfrm>
            <a:off x="2643174" y="428625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Dienststellenleitung </a:t>
            </a:r>
            <a:r>
              <a:rPr lang="de-DE" sz="1400" b="1" dirty="0" smtClean="0">
                <a:solidFill>
                  <a:srgbClr val="C00000"/>
                </a:solidFill>
              </a:rPr>
              <a:t>ist verpflichtet</a:t>
            </a:r>
            <a:r>
              <a:rPr lang="de-DE" sz="1400" dirty="0" smtClean="0"/>
              <a:t>, </a:t>
            </a:r>
            <a:r>
              <a:rPr lang="de-DE" sz="1400" b="1" dirty="0" smtClean="0"/>
              <a:t>auf Verlangen </a:t>
            </a:r>
          </a:p>
          <a:p>
            <a:r>
              <a:rPr lang="de-DE" sz="1400" dirty="0" smtClean="0"/>
              <a:t>der MAV an Sitzungen teilzunehmen oder sich vertreten zu lassen.</a:t>
            </a:r>
            <a:endParaRPr lang="de-DE" sz="1400" dirty="0"/>
          </a:p>
        </p:txBody>
      </p:sp>
      <p:sp>
        <p:nvSpPr>
          <p:cNvPr id="38" name="Rechteck 37"/>
          <p:cNvSpPr/>
          <p:nvPr/>
        </p:nvSpPr>
        <p:spPr>
          <a:xfrm>
            <a:off x="928662" y="4357694"/>
            <a:ext cx="1228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Auskunftspflicht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857224" y="5214950"/>
            <a:ext cx="1299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Protokollvermerk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000100" y="5857892"/>
            <a:ext cx="1188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Schweigepflicht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143504" y="6072206"/>
            <a:ext cx="3224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Sie sind </a:t>
            </a:r>
            <a:r>
              <a:rPr lang="de-DE" sz="1400" b="1" dirty="0" smtClean="0">
                <a:solidFill>
                  <a:srgbClr val="C00000"/>
                </a:solidFill>
              </a:rPr>
              <a:t>ausdrücklich</a:t>
            </a:r>
            <a:r>
              <a:rPr lang="de-DE" sz="1400" b="1" dirty="0" smtClean="0"/>
              <a:t> darauf hinzuweisen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 animBg="1"/>
      <p:bldP spid="30" grpId="0" animBg="1"/>
      <p:bldP spid="31" grpId="0" animBg="1"/>
      <p:bldP spid="32" grpId="0" animBg="1"/>
      <p:bldP spid="33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2285984" y="3286124"/>
            <a:ext cx="6286544" cy="3071834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285984" y="242886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Erste Versuche eine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Mitarbeitervertretungs-Ordnung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 einzuführen, wurden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1949/50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von den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östlichen Landeskirchen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bei der EKD-Synode unternommen  – 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ohne Erfolg  </a:t>
            </a:r>
            <a:endParaRPr lang="de-DE" sz="1400" b="1" i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071670" y="928670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3" name="Rechteck 1"/>
          <p:cNvSpPr>
            <a:spLocks noChangeArrowheads="1"/>
          </p:cNvSpPr>
          <p:nvPr/>
        </p:nvSpPr>
        <p:spPr bwMode="auto">
          <a:xfrm>
            <a:off x="3500430" y="1214422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822"/>
            <a:ext cx="2357454" cy="10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3214678" y="4214818"/>
            <a:ext cx="53578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1972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  legt Rat der EKD legt ein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„Muster“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vor</a:t>
            </a:r>
          </a:p>
          <a:p>
            <a:r>
              <a:rPr lang="de-DE" sz="1400" dirty="0">
                <a:latin typeface="Calibri" pitchFamily="34" charset="0"/>
                <a:cs typeface="Arial" pitchFamily="34" charset="0"/>
              </a:rPr>
              <a:t>           und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empfiehlt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die Anwendung dieser MVO in den Gliedkirchen 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3214678" y="4643446"/>
            <a:ext cx="5214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1973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empfiehlt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die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Diakonie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die Anwendung ihrer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eigenen MVO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571868" y="342900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…bis Ende der 60er Jahre werden in den</a:t>
            </a:r>
          </a:p>
          <a:p>
            <a:r>
              <a:rPr lang="de-DE" sz="1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westlichen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 Gliedkirchen eigenständige Regelungen in Kraft gesetzt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643306" y="3857628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Calibri" pitchFamily="34" charset="0"/>
                <a:cs typeface="Arial" pitchFamily="34" charset="0"/>
              </a:rPr>
              <a:t>Das führt zur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Zersplitterung</a:t>
            </a:r>
            <a:r>
              <a:rPr lang="de-DE" sz="1600" b="1" dirty="0" smtClean="0">
                <a:latin typeface="Calibri" pitchFamily="34" charset="0"/>
                <a:cs typeface="Arial" pitchFamily="34" charset="0"/>
              </a:rPr>
              <a:t> des Arbeitsrechtes</a:t>
            </a:r>
            <a:endParaRPr lang="de-DE" sz="1600" dirty="0"/>
          </a:p>
        </p:txBody>
      </p:sp>
      <p:sp>
        <p:nvSpPr>
          <p:cNvPr id="20" name="Rechteck 19"/>
          <p:cNvSpPr/>
          <p:nvPr/>
        </p:nvSpPr>
        <p:spPr>
          <a:xfrm>
            <a:off x="4572000" y="4857760"/>
            <a:ext cx="3804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…sie wird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1988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vom Diakonischen Rat novelliert </a:t>
            </a:r>
            <a:endParaRPr lang="de-DE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3643306" y="5500702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Gefordert wurde die Übernahme des Betr.VG für Kirche und Diakonie. </a:t>
            </a:r>
          </a:p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Daraufhin wurden 1989 Entwürfe für ein einheitliches </a:t>
            </a:r>
            <a:r>
              <a:rPr lang="de-DE" sz="1200" b="1" i="1" dirty="0">
                <a:latin typeface="Calibri" pitchFamily="34" charset="0"/>
                <a:cs typeface="Arial" pitchFamily="34" charset="0"/>
              </a:rPr>
              <a:t>MV-Recht </a:t>
            </a:r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für </a:t>
            </a:r>
          </a:p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die Mitarbeitenden von Kirche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und </a:t>
            </a:r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Diakonie vorgelegt</a:t>
            </a:r>
            <a:endParaRPr lang="de-DE" sz="1200" b="1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hteck 316"/>
          <p:cNvSpPr>
            <a:spLocks noChangeArrowheads="1"/>
          </p:cNvSpPr>
          <p:nvPr/>
        </p:nvSpPr>
        <p:spPr bwMode="auto">
          <a:xfrm>
            <a:off x="3500430" y="5214950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…es kam zu ersten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Protesten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 von </a:t>
            </a:r>
            <a:r>
              <a:rPr lang="de-DE" sz="1400" b="1" i="1" dirty="0" err="1">
                <a:latin typeface="Calibri" pitchFamily="34" charset="0"/>
                <a:cs typeface="Arial" pitchFamily="34" charset="0"/>
              </a:rPr>
              <a:t>MAVen</a:t>
            </a:r>
            <a:r>
              <a:rPr lang="de-DE" sz="1400" b="1" i="1" dirty="0">
                <a:latin typeface="Calibri" pitchFamily="34" charset="0"/>
                <a:cs typeface="Arial" pitchFamily="34" charset="0"/>
              </a:rPr>
              <a:t> und Beschäftigten</a:t>
            </a:r>
          </a:p>
        </p:txBody>
      </p:sp>
      <p:pic>
        <p:nvPicPr>
          <p:cNvPr id="31" name="Picture 3" descr="C:\Dokumente und Einstellungen\Gisbert\Desktop\Hompage\Fotos\Magdeburg 04.11.2011 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3248"/>
            <a:ext cx="2143140" cy="149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hteck 31"/>
          <p:cNvSpPr/>
          <p:nvPr/>
        </p:nvSpPr>
        <p:spPr>
          <a:xfrm>
            <a:off x="2285984" y="1714488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Mit der Einlösung des Versprechens, </a:t>
            </a:r>
          </a:p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ein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sozial vorbildliches Mitbestimmungsrecht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für ihre Mitarbeitenden zu schaffen, hatte es die Evangelische Kirche (bis heute) nicht eilig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786322"/>
            <a:ext cx="214314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4572000" y="2643182"/>
            <a:ext cx="3929090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7" name="Rechteck 36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500298" y="5286388"/>
            <a:ext cx="6143668" cy="10001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500298" y="4572008"/>
            <a:ext cx="6143668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500298" y="3143248"/>
            <a:ext cx="6143668" cy="128588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143108" y="171448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26  Beschlussfassung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643174" y="2071678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Die MAV ist beschlussfähig, wenn die </a:t>
            </a:r>
            <a:r>
              <a:rPr lang="de-DE" sz="1400" b="1" dirty="0" smtClean="0"/>
              <a:t>Mehrheit der Mitglieder </a:t>
            </a:r>
            <a:r>
              <a:rPr lang="de-DE" sz="1400" dirty="0" smtClean="0"/>
              <a:t>anwesend ist.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643174" y="2285992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Die MAV fasst ihre Beschlüsse mit der </a:t>
            </a:r>
            <a:r>
              <a:rPr lang="de-DE" sz="1400" b="1" dirty="0" smtClean="0"/>
              <a:t>Mehrheit</a:t>
            </a:r>
            <a:r>
              <a:rPr lang="de-DE" sz="1400" dirty="0" smtClean="0"/>
              <a:t> </a:t>
            </a:r>
            <a:r>
              <a:rPr lang="de-DE" sz="1400" b="1" dirty="0" smtClean="0"/>
              <a:t>der bei der </a:t>
            </a:r>
            <a:r>
              <a:rPr lang="de-DE" sz="1400" b="1" dirty="0" smtClean="0">
                <a:solidFill>
                  <a:srgbClr val="C00000"/>
                </a:solidFill>
              </a:rPr>
              <a:t>Abstimmung anwesenden</a:t>
            </a:r>
            <a:r>
              <a:rPr lang="de-DE" sz="1400" dirty="0" smtClean="0"/>
              <a:t> Mitglieder. 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643174" y="3214686"/>
            <a:ext cx="6000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 MAV  kann in ihrer </a:t>
            </a:r>
            <a:r>
              <a:rPr lang="de-DE" sz="1400" b="1" dirty="0" smtClean="0">
                <a:solidFill>
                  <a:srgbClr val="C00000"/>
                </a:solidFill>
              </a:rPr>
              <a:t>Geschäftsordnung </a:t>
            </a:r>
            <a:r>
              <a:rPr lang="de-DE" sz="1400" b="1" dirty="0" smtClean="0"/>
              <a:t>bestimmen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dass Beschlüsse im </a:t>
            </a:r>
            <a:r>
              <a:rPr lang="de-DE" sz="1400" b="1" dirty="0" smtClean="0"/>
              <a:t>Umlaufverfahren </a:t>
            </a:r>
            <a:r>
              <a:rPr lang="de-DE" sz="1400" dirty="0" smtClean="0"/>
              <a:t>oder durch </a:t>
            </a:r>
            <a:r>
              <a:rPr lang="de-DE" sz="1400" b="1" dirty="0" smtClean="0"/>
              <a:t>fernmündliche Absprachen </a:t>
            </a:r>
            <a:r>
              <a:rPr lang="de-DE" sz="1400" dirty="0" smtClean="0"/>
              <a:t>gefasst werden können, sofern dabei </a:t>
            </a:r>
            <a:r>
              <a:rPr lang="de-DE" sz="1400" b="1" dirty="0" smtClean="0">
                <a:solidFill>
                  <a:srgbClr val="C00000"/>
                </a:solidFill>
              </a:rPr>
              <a:t>Einstimmigkeit </a:t>
            </a:r>
            <a:r>
              <a:rPr lang="de-DE" sz="1400" dirty="0" smtClean="0"/>
              <a:t>erzielt wird. Beschlüsse </a:t>
            </a:r>
          </a:p>
          <a:p>
            <a:r>
              <a:rPr lang="de-DE" sz="1400" dirty="0" smtClean="0"/>
              <a:t>nach Satz 3 sind spätestens in der </a:t>
            </a:r>
            <a:r>
              <a:rPr lang="de-DE" sz="1400" b="1" dirty="0" smtClean="0"/>
              <a:t>Niederschrift der nächsten Sitzung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im Wortlaut </a:t>
            </a:r>
            <a:r>
              <a:rPr lang="de-DE" sz="1400" dirty="0" smtClean="0"/>
              <a:t>festzuhalten.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643174" y="4643446"/>
            <a:ext cx="585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An </a:t>
            </a:r>
            <a:r>
              <a:rPr lang="de-DE" sz="1400" b="1" dirty="0" smtClean="0"/>
              <a:t>der </a:t>
            </a:r>
            <a:r>
              <a:rPr lang="de-DE" sz="1400" b="1" dirty="0" smtClean="0">
                <a:solidFill>
                  <a:srgbClr val="C00000"/>
                </a:solidFill>
              </a:rPr>
              <a:t>Beratung</a:t>
            </a:r>
            <a:r>
              <a:rPr lang="de-DE" sz="1400" b="1" dirty="0" smtClean="0"/>
              <a:t> und der Beschlussfassung </a:t>
            </a:r>
          </a:p>
          <a:p>
            <a:r>
              <a:rPr lang="de-DE" sz="1400" b="1" dirty="0" smtClean="0"/>
              <a:t>dürfen Mitglieder der MAV </a:t>
            </a:r>
            <a:r>
              <a:rPr lang="de-DE" sz="1400" b="1" dirty="0" smtClean="0">
                <a:solidFill>
                  <a:srgbClr val="C00000"/>
                </a:solidFill>
              </a:rPr>
              <a:t>nicht teilnehmen</a:t>
            </a:r>
            <a:r>
              <a:rPr lang="de-DE" sz="1400" dirty="0" smtClean="0"/>
              <a:t>, </a:t>
            </a:r>
            <a:r>
              <a:rPr lang="de-DE" sz="1400" b="1" dirty="0" smtClean="0"/>
              <a:t>wenn der Beschluss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2643174" y="5214950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</a:t>
            </a:r>
            <a:r>
              <a:rPr lang="de-DE" sz="1400" dirty="0" smtClean="0">
                <a:solidFill>
                  <a:srgbClr val="C00000"/>
                </a:solidFill>
              </a:rPr>
              <a:t>) </a:t>
            </a:r>
            <a:r>
              <a:rPr lang="de-DE" sz="1400" b="1" dirty="0" smtClean="0">
                <a:solidFill>
                  <a:srgbClr val="C00000"/>
                </a:solidFill>
              </a:rPr>
              <a:t>ihnen selbst </a:t>
            </a:r>
            <a:r>
              <a:rPr lang="de-DE" sz="1400" dirty="0" smtClean="0"/>
              <a:t>oder ihren </a:t>
            </a:r>
            <a:r>
              <a:rPr lang="de-DE" sz="1400" b="1" dirty="0" smtClean="0"/>
              <a:t>nächsten Angehörigen </a:t>
            </a:r>
            <a:r>
              <a:rPr lang="de-DE" sz="1400" dirty="0" smtClean="0"/>
              <a:t>(Eltern, Ehegatten, </a:t>
            </a:r>
          </a:p>
          <a:p>
            <a:r>
              <a:rPr lang="de-DE" sz="1400" dirty="0" smtClean="0"/>
              <a:t>Lebenspartnern oder Lebenspartnerinnen, Kindern und Geschwistern),</a:t>
            </a:r>
          </a:p>
          <a:p>
            <a:r>
              <a:rPr lang="de-DE" sz="1400" dirty="0" smtClean="0"/>
              <a:t>b) einer von ihnen kraft Gesetzes oder Vollmacht vertretenen </a:t>
            </a:r>
          </a:p>
          <a:p>
            <a:r>
              <a:rPr lang="de-DE" sz="1400" dirty="0" smtClean="0"/>
              <a:t>natürlichen oder juristischen Person 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5286380" y="5929330"/>
            <a:ext cx="3204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…einen Vor- oder Nachteil bringen kann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6" name="Rechteck 25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hteck 27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8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1143008" cy="80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1857356" y="528638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14546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14546" y="528638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14546" y="235743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71472" y="3000372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Beschlussfassung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außerhalb von Sitzungen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572000" y="2571744"/>
            <a:ext cx="42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Bei Stimmengleichheit ist ein Antrag </a:t>
            </a:r>
            <a:r>
              <a:rPr lang="de-DE" sz="1600" b="1" dirty="0" smtClean="0">
                <a:solidFill>
                  <a:srgbClr val="C00000"/>
                </a:solidFill>
              </a:rPr>
              <a:t>abgelehnt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500298" y="4643446"/>
            <a:ext cx="6143668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00298" y="5429264"/>
            <a:ext cx="6143668" cy="85725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500298" y="3357562"/>
            <a:ext cx="6143668" cy="114300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28860" y="2928934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27  Sitzungsniederschrift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643174" y="3357562"/>
            <a:ext cx="6000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Über </a:t>
            </a:r>
            <a:r>
              <a:rPr lang="de-DE" b="1" dirty="0" smtClean="0">
                <a:solidFill>
                  <a:srgbClr val="C00000"/>
                </a:solidFill>
              </a:rPr>
              <a:t>jede</a:t>
            </a:r>
            <a:r>
              <a:rPr lang="de-DE" b="1" dirty="0" smtClean="0"/>
              <a:t> </a:t>
            </a:r>
            <a:r>
              <a:rPr lang="de-DE" sz="1400" b="1" dirty="0" smtClean="0"/>
              <a:t>Sitzung der  MAV und ihrer Ausschüsse </a:t>
            </a:r>
            <a:r>
              <a:rPr lang="de-DE" sz="1400" dirty="0" smtClean="0"/>
              <a:t>nach § 23a </a:t>
            </a:r>
          </a:p>
          <a:p>
            <a:r>
              <a:rPr lang="de-DE" sz="1400" dirty="0" smtClean="0"/>
              <a:t>ist eine </a:t>
            </a:r>
            <a:r>
              <a:rPr lang="de-DE" sz="1400" b="1" dirty="0" smtClean="0"/>
              <a:t>Niederschrift</a:t>
            </a:r>
            <a:r>
              <a:rPr lang="de-DE" sz="1400" dirty="0" smtClean="0"/>
              <a:t> anzufertigen, die </a:t>
            </a:r>
            <a:r>
              <a:rPr lang="de-DE" sz="1400" b="1" dirty="0" smtClean="0">
                <a:solidFill>
                  <a:srgbClr val="C00000"/>
                </a:solidFill>
              </a:rPr>
              <a:t>mindestens </a:t>
            </a:r>
            <a:r>
              <a:rPr lang="de-DE" sz="1400" dirty="0" smtClean="0"/>
              <a:t>die Namen der </a:t>
            </a:r>
          </a:p>
          <a:p>
            <a:r>
              <a:rPr lang="de-DE" sz="1400" dirty="0" smtClean="0"/>
              <a:t>An- oder Abwesenden, die </a:t>
            </a:r>
            <a:r>
              <a:rPr lang="de-DE" sz="1600" b="1" dirty="0" smtClean="0"/>
              <a:t>Tagesordnung</a:t>
            </a:r>
            <a:r>
              <a:rPr lang="de-DE" sz="1400" dirty="0" smtClean="0"/>
              <a:t>, die gefassten </a:t>
            </a:r>
            <a:r>
              <a:rPr lang="de-DE" sz="1600" b="1" dirty="0" smtClean="0"/>
              <a:t>Beschlüsse</a:t>
            </a:r>
            <a:r>
              <a:rPr lang="de-DE" sz="1600" dirty="0" smtClean="0"/>
              <a:t>,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die Wahlergebnisse und </a:t>
            </a:r>
            <a:r>
              <a:rPr lang="de-DE" sz="1400" b="1" dirty="0" smtClean="0">
                <a:solidFill>
                  <a:srgbClr val="C00000"/>
                </a:solidFill>
              </a:rPr>
              <a:t>die jeweiligen Stimmenverhältnisse </a:t>
            </a:r>
            <a:r>
              <a:rPr lang="de-DE" sz="1400" dirty="0" smtClean="0"/>
              <a:t>enthalten muss.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643174" y="4643446"/>
            <a:ext cx="6072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Niederschrift ist von dem oder der </a:t>
            </a:r>
            <a:r>
              <a:rPr lang="de-DE" sz="1400" b="1" dirty="0" smtClean="0"/>
              <a:t>Vorsitzenden</a:t>
            </a:r>
            <a:r>
              <a:rPr lang="de-DE" sz="1400" dirty="0" smtClean="0"/>
              <a:t> der MAV </a:t>
            </a:r>
          </a:p>
          <a:p>
            <a:r>
              <a:rPr lang="de-DE" sz="1400" dirty="0" smtClean="0"/>
              <a:t>oder des Ausschusses </a:t>
            </a:r>
            <a:r>
              <a:rPr lang="de-DE" sz="1600" b="1" dirty="0" smtClean="0">
                <a:solidFill>
                  <a:srgbClr val="C00000"/>
                </a:solidFill>
              </a:rPr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einem weiteren </a:t>
            </a:r>
            <a:r>
              <a:rPr lang="de-DE" sz="1400" b="1" dirty="0" smtClean="0"/>
              <a:t>Mitglied </a:t>
            </a:r>
            <a:r>
              <a:rPr lang="de-DE" sz="1400" dirty="0" smtClean="0"/>
              <a:t>der  MAV zu unterzeichnen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643174" y="5500702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Hat die Dienststellenleitung an einer Sitzung der  MAV teilgenommen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so ist ihr ein </a:t>
            </a:r>
            <a:r>
              <a:rPr lang="de-DE" sz="1600" b="1" dirty="0" smtClean="0">
                <a:solidFill>
                  <a:srgbClr val="C00000"/>
                </a:solidFill>
              </a:rPr>
              <a:t>Auszug</a:t>
            </a:r>
            <a:r>
              <a:rPr lang="de-DE" sz="1400" b="1" dirty="0" smtClean="0">
                <a:solidFill>
                  <a:srgbClr val="C00000"/>
                </a:solidFill>
              </a:rPr>
              <a:t> aus der Niederschrift </a:t>
            </a:r>
            <a:r>
              <a:rPr lang="de-DE" sz="1400" dirty="0" smtClean="0"/>
              <a:t>über die Verhandlungspunkte </a:t>
            </a:r>
          </a:p>
          <a:p>
            <a:r>
              <a:rPr lang="de-DE" sz="1400" dirty="0" smtClean="0"/>
              <a:t>zuzuleiten, die im Beisein der Dienststellenleitung verhandelt worden sind.</a:t>
            </a:r>
            <a:endParaRPr lang="de-DE" sz="1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2" name="Rechteck 21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hteck 23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2643174" y="1857364"/>
            <a:ext cx="62151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b="1" dirty="0" smtClean="0"/>
              <a:t>Die  MAV  beschließt in </a:t>
            </a:r>
            <a:r>
              <a:rPr lang="de-DE" b="1" dirty="0" smtClean="0">
                <a:solidFill>
                  <a:srgbClr val="C00000"/>
                </a:solidFill>
              </a:rPr>
              <a:t>Abwesenheit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1600" b="1" dirty="0" smtClean="0"/>
              <a:t>der Personen</a:t>
            </a:r>
            <a:r>
              <a:rPr lang="de-DE" sz="1400" b="1" dirty="0" smtClean="0"/>
              <a:t>, die nach § 25 </a:t>
            </a:r>
          </a:p>
          <a:p>
            <a:r>
              <a:rPr lang="de-DE" sz="1400" b="1" dirty="0" smtClean="0"/>
              <a:t>an der Sitzung teilgenommen haben.  </a:t>
            </a:r>
            <a:r>
              <a:rPr lang="de-DE" sz="1200" b="1" i="1" dirty="0" smtClean="0">
                <a:solidFill>
                  <a:srgbClr val="C00000"/>
                </a:solidFill>
              </a:rPr>
              <a:t>(Geschäftsleitung)</a:t>
            </a:r>
            <a:endParaRPr lang="de-DE" sz="1200" b="1" i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28860" y="1643050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26  Beschlussfassung</a:t>
            </a:r>
            <a:endParaRPr lang="de-D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131109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85984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1928794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285984" y="578645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85984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5786" y="2571744"/>
            <a:ext cx="1286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C00000"/>
                </a:solidFill>
              </a:rPr>
              <a:t>Kein Beschluss </a:t>
            </a:r>
          </a:p>
          <a:p>
            <a:pPr algn="ctr"/>
            <a:r>
              <a:rPr lang="de-DE" sz="1200" b="1" dirty="0" smtClean="0">
                <a:solidFill>
                  <a:srgbClr val="C00000"/>
                </a:solidFill>
              </a:rPr>
              <a:t>im Beisein der </a:t>
            </a:r>
          </a:p>
          <a:p>
            <a:pPr algn="ctr"/>
            <a:r>
              <a:rPr lang="de-DE" sz="1200" b="1" dirty="0" smtClean="0">
                <a:solidFill>
                  <a:srgbClr val="C00000"/>
                </a:solidFill>
              </a:rPr>
              <a:t>Geschäftsleitung </a:t>
            </a:r>
            <a:endParaRPr lang="de-DE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7215206" y="1214422"/>
            <a:ext cx="1357322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4" name="Rechteck 23"/>
          <p:cNvSpPr/>
          <p:nvPr/>
        </p:nvSpPr>
        <p:spPr bwMode="auto">
          <a:xfrm>
            <a:off x="0" y="0"/>
            <a:ext cx="492919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grpSp>
        <p:nvGrpSpPr>
          <p:cNvPr id="2" name="Gruppieren 25"/>
          <p:cNvGrpSpPr/>
          <p:nvPr/>
        </p:nvGrpSpPr>
        <p:grpSpPr>
          <a:xfrm>
            <a:off x="2357422" y="428604"/>
            <a:ext cx="4714908" cy="6215106"/>
            <a:chOff x="571472" y="428604"/>
            <a:chExt cx="4572032" cy="6143668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1746" name="Rectangle 80"/>
            <p:cNvSpPr>
              <a:spLocks noChangeArrowheads="1"/>
            </p:cNvSpPr>
            <p:nvPr/>
          </p:nvSpPr>
          <p:spPr bwMode="auto">
            <a:xfrm>
              <a:off x="571472" y="428604"/>
              <a:ext cx="4572032" cy="61436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000">
                <a:latin typeface="Tahoma" pitchFamily="34" charset="0"/>
              </a:endParaRPr>
            </a:p>
          </p:txBody>
        </p:sp>
        <p:pic>
          <p:nvPicPr>
            <p:cNvPr id="31747" name="Picture 4" descr="00 Tagesordnung Mus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642918"/>
              <a:ext cx="4359005" cy="55530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" name="Picture 1" descr="C:\Users\Gisbert\Desktop\Seminare in Aprath 2016\Bilder ua für Seminare\freie Bilder_pixabay\3d Männchen\question-mark-101982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1143008" cy="1143008"/>
          </a:xfrm>
          <a:prstGeom prst="rect">
            <a:avLst/>
          </a:prstGeom>
          <a:noFill/>
        </p:spPr>
      </p:pic>
      <p:sp>
        <p:nvSpPr>
          <p:cNvPr id="87" name="Rechteck 3"/>
          <p:cNvSpPr>
            <a:spLocks noChangeArrowheads="1"/>
          </p:cNvSpPr>
          <p:nvPr/>
        </p:nvSpPr>
        <p:spPr bwMode="auto">
          <a:xfrm>
            <a:off x="7143768" y="1071546"/>
            <a:ext cx="1785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keine MAV-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Sitzung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eaLnBrk="0" hangingPunct="0"/>
            <a:r>
              <a:rPr lang="en-US" sz="1400" b="1" dirty="0" smtClean="0">
                <a:latin typeface="Calibri" pitchFamily="34" charset="0"/>
              </a:rPr>
              <a:t>  </a:t>
            </a:r>
            <a:r>
              <a:rPr lang="en-US" sz="1400" b="1" dirty="0" err="1" smtClean="0">
                <a:latin typeface="Calibri" pitchFamily="34" charset="0"/>
              </a:rPr>
              <a:t>ohne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Tagesordnung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9" name="Rechteck 1"/>
          <p:cNvSpPr>
            <a:spLocks noChangeArrowheads="1"/>
          </p:cNvSpPr>
          <p:nvPr/>
        </p:nvSpPr>
        <p:spPr bwMode="auto">
          <a:xfrm>
            <a:off x="4714876" y="6000768"/>
            <a:ext cx="27400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928670"/>
            <a:ext cx="1512804" cy="10715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3" name="Rechteck 3"/>
          <p:cNvSpPr>
            <a:spLocks noChangeArrowheads="1"/>
          </p:cNvSpPr>
          <p:nvPr/>
        </p:nvSpPr>
        <p:spPr bwMode="auto">
          <a:xfrm>
            <a:off x="571472" y="3714752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err="1" smtClean="0">
                <a:latin typeface="Calibri" pitchFamily="34" charset="0"/>
              </a:rPr>
              <a:t>mit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Angabe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zu</a:t>
            </a:r>
            <a:r>
              <a:rPr lang="en-US" sz="1400" b="1" dirty="0" smtClean="0"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Ort und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Zeit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4" name="Rechteck 3"/>
          <p:cNvSpPr>
            <a:spLocks noChangeArrowheads="1"/>
          </p:cNvSpPr>
          <p:nvPr/>
        </p:nvSpPr>
        <p:spPr bwMode="auto">
          <a:xfrm>
            <a:off x="571472" y="2786058"/>
            <a:ext cx="17145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err="1" smtClean="0">
                <a:latin typeface="Calibri" pitchFamily="34" charset="0"/>
              </a:rPr>
              <a:t>alle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Mitglieder</a:t>
            </a:r>
            <a:r>
              <a:rPr lang="en-US" sz="1400" b="1" dirty="0" smtClean="0"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sz="1400" b="1" dirty="0" err="1" smtClean="0">
                <a:latin typeface="Calibri" pitchFamily="34" charset="0"/>
              </a:rPr>
              <a:t>sind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rechtzeitig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einzuladen</a:t>
            </a:r>
            <a:r>
              <a:rPr lang="en-US" sz="1400" b="1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5" name="Rechteck 3"/>
          <p:cNvSpPr>
            <a:spLocks noChangeArrowheads="1"/>
          </p:cNvSpPr>
          <p:nvPr/>
        </p:nvSpPr>
        <p:spPr bwMode="auto">
          <a:xfrm>
            <a:off x="7286644" y="2000240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err="1" smtClean="0">
                <a:latin typeface="Calibri" pitchFamily="34" charset="0"/>
              </a:rPr>
              <a:t>Personal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sachen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96" name="Rechteck 3"/>
          <p:cNvSpPr>
            <a:spLocks noChangeArrowheads="1"/>
          </p:cNvSpPr>
          <p:nvPr/>
        </p:nvSpPr>
        <p:spPr bwMode="auto">
          <a:xfrm>
            <a:off x="7286644" y="2357430"/>
            <a:ext cx="128588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Unfall</a:t>
            </a:r>
            <a:r>
              <a:rPr lang="en-US" sz="1000" b="1" dirty="0" err="1" smtClean="0">
                <a:latin typeface="Calibri" pitchFamily="34" charset="0"/>
              </a:rPr>
              <a:t>meldungen</a:t>
            </a:r>
            <a:r>
              <a:rPr lang="en-US" sz="1000" b="1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7" name="Rechteck 3"/>
          <p:cNvSpPr>
            <a:spLocks noChangeArrowheads="1"/>
          </p:cNvSpPr>
          <p:nvPr/>
        </p:nvSpPr>
        <p:spPr bwMode="auto">
          <a:xfrm>
            <a:off x="7286644" y="3286124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MAV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Anträge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8" name="Rechteck 3"/>
          <p:cNvSpPr>
            <a:spLocks noChangeArrowheads="1"/>
          </p:cNvSpPr>
          <p:nvPr/>
        </p:nvSpPr>
        <p:spPr bwMode="auto">
          <a:xfrm>
            <a:off x="7286644" y="2714620"/>
            <a:ext cx="128588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err="1" smtClean="0">
                <a:latin typeface="Calibri" pitchFamily="34" charset="0"/>
              </a:rPr>
              <a:t>Berichte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aus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den </a:t>
            </a:r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Arbeitsbereichen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9" name="Rechteck 3"/>
          <p:cNvSpPr>
            <a:spLocks noChangeArrowheads="1"/>
          </p:cNvSpPr>
          <p:nvPr/>
        </p:nvSpPr>
        <p:spPr bwMode="auto">
          <a:xfrm>
            <a:off x="7286644" y="1643050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Protokoll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0" name="Rechteck 3"/>
          <p:cNvSpPr>
            <a:spLocks noChangeArrowheads="1"/>
          </p:cNvSpPr>
          <p:nvPr/>
        </p:nvSpPr>
        <p:spPr bwMode="auto">
          <a:xfrm>
            <a:off x="7286644" y="3714752"/>
            <a:ext cx="128588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err="1" smtClean="0">
                <a:latin typeface="Calibri" pitchFamily="34" charset="0"/>
              </a:rPr>
              <a:t>Infos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der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eaLnBrk="0" hangingPunct="0"/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Geschäftsleitung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01" name="Rechteck 3"/>
          <p:cNvSpPr>
            <a:spLocks noChangeArrowheads="1"/>
          </p:cNvSpPr>
          <p:nvPr/>
        </p:nvSpPr>
        <p:spPr bwMode="auto">
          <a:xfrm>
            <a:off x="7286644" y="4286256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MAV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err="1" smtClean="0">
                <a:latin typeface="Calibri" pitchFamily="34" charset="0"/>
              </a:rPr>
              <a:t>Termine</a:t>
            </a:r>
            <a:r>
              <a:rPr lang="en-US" sz="1000" b="1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02" name="Rechteck 3"/>
          <p:cNvSpPr>
            <a:spLocks noChangeArrowheads="1"/>
          </p:cNvSpPr>
          <p:nvPr/>
        </p:nvSpPr>
        <p:spPr bwMode="auto">
          <a:xfrm>
            <a:off x="7286644" y="4643446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verschiedene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Infos</a:t>
            </a:r>
            <a:r>
              <a:rPr lang="en-US" sz="1200" b="1" dirty="0" smtClean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3" name="Rechteck 3"/>
          <p:cNvSpPr>
            <a:spLocks noChangeArrowheads="1"/>
          </p:cNvSpPr>
          <p:nvPr/>
        </p:nvSpPr>
        <p:spPr bwMode="auto">
          <a:xfrm>
            <a:off x="7286644" y="5000636"/>
            <a:ext cx="12858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nächste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err="1" smtClean="0">
                <a:latin typeface="Calibri" pitchFamily="34" charset="0"/>
              </a:rPr>
              <a:t>Sitzung</a:t>
            </a:r>
            <a:r>
              <a:rPr lang="en-US" sz="1000" b="1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2" name="Rechteck 3"/>
          <p:cNvSpPr>
            <a:spLocks noChangeArrowheads="1"/>
          </p:cNvSpPr>
          <p:nvPr/>
        </p:nvSpPr>
        <p:spPr bwMode="auto">
          <a:xfrm>
            <a:off x="571472" y="4286256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latin typeface="Calibri" pitchFamily="34" charset="0"/>
              </a:rPr>
              <a:t>und </a:t>
            </a:r>
          </a:p>
          <a:p>
            <a:pPr algn="ctr" eaLnBrk="0" hangingPunct="0"/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Tagesordnung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Rechteck 3"/>
          <p:cNvSpPr>
            <a:spLocks noChangeArrowheads="1"/>
          </p:cNvSpPr>
          <p:nvPr/>
        </p:nvSpPr>
        <p:spPr bwMode="auto">
          <a:xfrm>
            <a:off x="571472" y="2285992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/>
              <a:t>MAV-</a:t>
            </a:r>
            <a:r>
              <a:rPr lang="en-US" b="1" dirty="0" err="1" smtClean="0"/>
              <a:t>Sitzung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7215206" y="1214422"/>
            <a:ext cx="1357322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4" name="Rechteck 23"/>
          <p:cNvSpPr/>
          <p:nvPr/>
        </p:nvSpPr>
        <p:spPr bwMode="auto">
          <a:xfrm>
            <a:off x="0" y="0"/>
            <a:ext cx="492919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grpSp>
        <p:nvGrpSpPr>
          <p:cNvPr id="2" name="Gruppieren 25"/>
          <p:cNvGrpSpPr/>
          <p:nvPr/>
        </p:nvGrpSpPr>
        <p:grpSpPr>
          <a:xfrm>
            <a:off x="714348" y="1250041"/>
            <a:ext cx="6881988" cy="4996948"/>
            <a:chOff x="571472" y="428604"/>
            <a:chExt cx="4572032" cy="3248376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1746" name="Rectangle 80"/>
            <p:cNvSpPr>
              <a:spLocks noChangeArrowheads="1"/>
            </p:cNvSpPr>
            <p:nvPr/>
          </p:nvSpPr>
          <p:spPr bwMode="auto">
            <a:xfrm>
              <a:off x="571472" y="428604"/>
              <a:ext cx="4572032" cy="32483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000">
                <a:latin typeface="Tahoma" pitchFamily="34" charset="0"/>
              </a:endParaRPr>
            </a:p>
          </p:txBody>
        </p:sp>
        <p:pic>
          <p:nvPicPr>
            <p:cNvPr id="31747" name="Picture 4" descr="00 Tagesordnung Muster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47649"/>
            <a:stretch/>
          </p:blipFill>
          <p:spPr bwMode="auto">
            <a:xfrm>
              <a:off x="642909" y="642918"/>
              <a:ext cx="4359005" cy="29070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Rechteck 3"/>
          <p:cNvSpPr>
            <a:spLocks noChangeArrowheads="1"/>
          </p:cNvSpPr>
          <p:nvPr/>
        </p:nvSpPr>
        <p:spPr bwMode="auto">
          <a:xfrm>
            <a:off x="5317992" y="626404"/>
            <a:ext cx="1785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keine MAV-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Sitzung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 eaLnBrk="0" hangingPunct="0"/>
            <a:r>
              <a:rPr lang="en-US" sz="1400" b="1" dirty="0" smtClean="0">
                <a:latin typeface="Calibri" pitchFamily="34" charset="0"/>
              </a:rPr>
              <a:t>  </a:t>
            </a:r>
            <a:r>
              <a:rPr lang="en-US" sz="1400" b="1" dirty="0" err="1" smtClean="0">
                <a:latin typeface="Calibri" pitchFamily="34" charset="0"/>
              </a:rPr>
              <a:t>ohne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Tagesordnung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366" y="508148"/>
            <a:ext cx="1512804" cy="10715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Rechteck 3"/>
          <p:cNvSpPr>
            <a:spLocks noChangeArrowheads="1"/>
          </p:cNvSpPr>
          <p:nvPr/>
        </p:nvSpPr>
        <p:spPr bwMode="auto">
          <a:xfrm>
            <a:off x="7398530" y="2708920"/>
            <a:ext cx="1400640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rgbClr val="C00000"/>
                </a:solidFill>
                <a:latin typeface="Calibri" pitchFamily="34" charset="0"/>
              </a:rPr>
              <a:t>Personal</a:t>
            </a:r>
            <a:r>
              <a:rPr lang="en-US" sz="1400" b="1" dirty="0" err="1" smtClean="0">
                <a:latin typeface="Calibri" pitchFamily="34" charset="0"/>
              </a:rPr>
              <a:t>sachen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7" name="Rechteck 3"/>
          <p:cNvSpPr>
            <a:spLocks noChangeArrowheads="1"/>
          </p:cNvSpPr>
          <p:nvPr/>
        </p:nvSpPr>
        <p:spPr bwMode="auto">
          <a:xfrm>
            <a:off x="7393116" y="5949280"/>
            <a:ext cx="14006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Präventive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err="1" smtClean="0">
                <a:solidFill>
                  <a:srgbClr val="C00000"/>
                </a:solidFill>
                <a:latin typeface="Calibri" pitchFamily="34" charset="0"/>
              </a:rPr>
              <a:t>Initiativen</a:t>
            </a: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1" dirty="0" smtClean="0">
                <a:latin typeface="Calibri" pitchFamily="34" charset="0"/>
              </a:rPr>
              <a:t>der MAV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8" name="Rechteck 3"/>
          <p:cNvSpPr>
            <a:spLocks noChangeArrowheads="1"/>
          </p:cNvSpPr>
          <p:nvPr/>
        </p:nvSpPr>
        <p:spPr bwMode="auto">
          <a:xfrm>
            <a:off x="7409358" y="5420172"/>
            <a:ext cx="1389812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100" b="1" dirty="0" err="1">
                <a:solidFill>
                  <a:srgbClr val="C00000"/>
                </a:solidFill>
                <a:latin typeface="Calibri" pitchFamily="34" charset="0"/>
              </a:rPr>
              <a:t>w</a:t>
            </a:r>
            <a:r>
              <a:rPr lang="en-US" sz="1100" b="1" dirty="0" err="1" smtClean="0">
                <a:solidFill>
                  <a:srgbClr val="C00000"/>
                </a:solidFill>
                <a:latin typeface="Calibri" pitchFamily="34" charset="0"/>
              </a:rPr>
              <a:t>er</a:t>
            </a:r>
            <a:r>
              <a:rPr lang="en-US" sz="1100" b="1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en-US" sz="1100" b="1" dirty="0" err="1" smtClean="0">
                <a:solidFill>
                  <a:srgbClr val="C00000"/>
                </a:solidFill>
                <a:latin typeface="Calibri" pitchFamily="34" charset="0"/>
              </a:rPr>
              <a:t>wann</a:t>
            </a:r>
            <a:r>
              <a:rPr lang="en-US" sz="11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en-US" sz="1100" b="1" dirty="0" err="1" smtClean="0">
                <a:solidFill>
                  <a:srgbClr val="C00000"/>
                </a:solidFill>
                <a:latin typeface="Calibri" pitchFamily="34" charset="0"/>
              </a:rPr>
              <a:t>wo</a:t>
            </a:r>
            <a:endParaRPr lang="en-US" sz="11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000" b="1" dirty="0">
                <a:latin typeface="Calibri" pitchFamily="34" charset="0"/>
              </a:rPr>
              <a:t>w</a:t>
            </a:r>
            <a:r>
              <a:rPr lang="en-US" sz="1000" b="1" dirty="0" smtClean="0">
                <a:latin typeface="Calibri" pitchFamily="34" charset="0"/>
              </a:rPr>
              <a:t>as – </a:t>
            </a:r>
            <a:r>
              <a:rPr lang="en-US" sz="1000" b="1" dirty="0" err="1" smtClean="0">
                <a:latin typeface="Calibri" pitchFamily="34" charset="0"/>
              </a:rPr>
              <a:t>womit</a:t>
            </a:r>
            <a:r>
              <a:rPr lang="en-US" sz="1000" b="1" dirty="0" smtClean="0">
                <a:latin typeface="Calibri" pitchFamily="34" charset="0"/>
              </a:rPr>
              <a:t> - </a:t>
            </a:r>
            <a:r>
              <a:rPr lang="en-US" sz="1000" b="1" dirty="0" err="1" smtClean="0">
                <a:latin typeface="Calibri" pitchFamily="34" charset="0"/>
              </a:rPr>
              <a:t>weshalb</a:t>
            </a:r>
            <a:r>
              <a:rPr lang="en-US" sz="1000" b="1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6" name="Rechteck 3"/>
          <p:cNvSpPr>
            <a:spLocks noChangeArrowheads="1"/>
          </p:cNvSpPr>
          <p:nvPr/>
        </p:nvSpPr>
        <p:spPr bwMode="auto">
          <a:xfrm>
            <a:off x="7411849" y="3068960"/>
            <a:ext cx="14006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err="1">
                <a:solidFill>
                  <a:srgbClr val="C00000"/>
                </a:solidFill>
                <a:latin typeface="Calibri" pitchFamily="34" charset="0"/>
              </a:rPr>
              <a:t>w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er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- was - 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wo</a:t>
            </a:r>
            <a:endParaRPr lang="en-U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" name="Rechteck 3"/>
          <p:cNvSpPr>
            <a:spLocks noChangeArrowheads="1"/>
          </p:cNvSpPr>
          <p:nvPr/>
        </p:nvSpPr>
        <p:spPr bwMode="auto">
          <a:xfrm>
            <a:off x="7404189" y="3580612"/>
            <a:ext cx="1400640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err="1" smtClean="0">
                <a:latin typeface="Calibri" pitchFamily="34" charset="0"/>
              </a:rPr>
              <a:t>Eingruppierung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8" name="Rechteck 3"/>
          <p:cNvSpPr>
            <a:spLocks noChangeArrowheads="1"/>
          </p:cNvSpPr>
          <p:nvPr/>
        </p:nvSpPr>
        <p:spPr bwMode="auto">
          <a:xfrm>
            <a:off x="7419509" y="3900584"/>
            <a:ext cx="1385320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err="1" smtClean="0">
                <a:latin typeface="Calibri" pitchFamily="34" charset="0"/>
              </a:rPr>
              <a:t>Stundenumfang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9" name="Rechteck 3"/>
          <p:cNvSpPr>
            <a:spLocks noChangeArrowheads="1"/>
          </p:cNvSpPr>
          <p:nvPr/>
        </p:nvSpPr>
        <p:spPr bwMode="auto">
          <a:xfrm>
            <a:off x="7411849" y="4214920"/>
            <a:ext cx="1400640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err="1" smtClean="0">
                <a:latin typeface="Calibri" pitchFamily="34" charset="0"/>
              </a:rPr>
              <a:t>Dauer</a:t>
            </a:r>
            <a:r>
              <a:rPr lang="en-US" sz="1000" b="1" dirty="0" smtClean="0">
                <a:latin typeface="Calibri" pitchFamily="34" charset="0"/>
              </a:rPr>
              <a:t> und </a:t>
            </a:r>
            <a:r>
              <a:rPr lang="en-US" sz="1000" b="1" dirty="0" err="1" smtClean="0">
                <a:latin typeface="Calibri" pitchFamily="34" charset="0"/>
              </a:rPr>
              <a:t>Grund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Rechteck 3"/>
          <p:cNvSpPr>
            <a:spLocks noChangeArrowheads="1"/>
          </p:cNvSpPr>
          <p:nvPr/>
        </p:nvSpPr>
        <p:spPr bwMode="auto">
          <a:xfrm>
            <a:off x="7393116" y="4941168"/>
            <a:ext cx="1400640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err="1" smtClean="0">
                <a:latin typeface="Calibri" pitchFamily="34" charset="0"/>
              </a:rPr>
              <a:t>Arbeits</a:t>
            </a:r>
            <a:r>
              <a:rPr lang="en-US" sz="1400" b="1" dirty="0" err="1" smtClean="0">
                <a:solidFill>
                  <a:srgbClr val="C00000"/>
                </a:solidFill>
                <a:latin typeface="Calibri" pitchFamily="34" charset="0"/>
              </a:rPr>
              <a:t>unfälle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6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7215206" y="1214422"/>
            <a:ext cx="1357322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4" name="Rechteck 23"/>
          <p:cNvSpPr/>
          <p:nvPr/>
        </p:nvSpPr>
        <p:spPr bwMode="auto">
          <a:xfrm>
            <a:off x="0" y="0"/>
            <a:ext cx="492919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87" name="Rechteck 3"/>
          <p:cNvSpPr>
            <a:spLocks noChangeArrowheads="1"/>
          </p:cNvSpPr>
          <p:nvPr/>
        </p:nvSpPr>
        <p:spPr bwMode="auto">
          <a:xfrm>
            <a:off x="5317992" y="626404"/>
            <a:ext cx="1785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keine MAV-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Sitzung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 eaLnBrk="0" hangingPunct="0"/>
            <a:r>
              <a:rPr lang="en-US" sz="1400" b="1" dirty="0" smtClean="0">
                <a:latin typeface="Calibri" pitchFamily="34" charset="0"/>
              </a:rPr>
              <a:t>  </a:t>
            </a:r>
            <a:r>
              <a:rPr lang="en-US" sz="1400" b="1" dirty="0" err="1" smtClean="0">
                <a:latin typeface="Calibri" pitchFamily="34" charset="0"/>
              </a:rPr>
              <a:t>ohne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Tagesordnung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25"/>
          <p:cNvGrpSpPr/>
          <p:nvPr/>
        </p:nvGrpSpPr>
        <p:grpSpPr>
          <a:xfrm>
            <a:off x="726804" y="1195592"/>
            <a:ext cx="6984776" cy="5262481"/>
            <a:chOff x="571472" y="3442825"/>
            <a:chExt cx="4572032" cy="3129447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ectangle 80"/>
            <p:cNvSpPr>
              <a:spLocks noChangeArrowheads="1"/>
            </p:cNvSpPr>
            <p:nvPr/>
          </p:nvSpPr>
          <p:spPr bwMode="auto">
            <a:xfrm>
              <a:off x="571472" y="3442825"/>
              <a:ext cx="4572032" cy="31294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000">
                <a:latin typeface="Tahoma" pitchFamily="34" charset="0"/>
              </a:endParaRPr>
            </a:p>
          </p:txBody>
        </p:sp>
        <p:pic>
          <p:nvPicPr>
            <p:cNvPr id="21" name="Picture 4" descr="00 Tagesordnung Muster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45" t="52351" r="1"/>
            <a:stretch/>
          </p:blipFill>
          <p:spPr bwMode="auto">
            <a:xfrm>
              <a:off x="675396" y="3549981"/>
              <a:ext cx="4326517" cy="26460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366" y="508148"/>
            <a:ext cx="1512804" cy="10715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Rechteck 3"/>
          <p:cNvSpPr>
            <a:spLocks noChangeArrowheads="1"/>
          </p:cNvSpPr>
          <p:nvPr/>
        </p:nvSpPr>
        <p:spPr bwMode="auto">
          <a:xfrm>
            <a:off x="7289910" y="1844824"/>
            <a:ext cx="15092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Calibri" pitchFamily="34" charset="0"/>
              </a:rPr>
              <a:t>…was </a:t>
            </a:r>
            <a:r>
              <a:rPr lang="en-US" sz="1200" b="1" dirty="0" err="1" smtClean="0">
                <a:latin typeface="Calibri" pitchFamily="34" charset="0"/>
              </a:rPr>
              <a:t>ist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für</a:t>
            </a:r>
            <a:r>
              <a:rPr lang="en-US" sz="1200" b="1" dirty="0" smtClean="0">
                <a:latin typeface="Calibri" pitchFamily="34" charset="0"/>
              </a:rPr>
              <a:t> die MAV 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wichtig</a:t>
            </a:r>
            <a:r>
              <a:rPr lang="en-US" sz="1200" b="1" dirty="0" smtClean="0">
                <a:latin typeface="Calibri" pitchFamily="34" charset="0"/>
              </a:rPr>
              <a:t> ?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6" name="Rechteck 3"/>
          <p:cNvSpPr>
            <a:spLocks noChangeArrowheads="1"/>
          </p:cNvSpPr>
          <p:nvPr/>
        </p:nvSpPr>
        <p:spPr bwMode="auto">
          <a:xfrm>
            <a:off x="7281478" y="2780928"/>
            <a:ext cx="152257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wer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soll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das 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bezahlen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?</a:t>
            </a:r>
            <a:endParaRPr lang="en-U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" name="Rechteck 3"/>
          <p:cNvSpPr>
            <a:spLocks noChangeArrowheads="1"/>
          </p:cNvSpPr>
          <p:nvPr/>
        </p:nvSpPr>
        <p:spPr bwMode="auto">
          <a:xfrm>
            <a:off x="7281478" y="3549833"/>
            <a:ext cx="151769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ist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das so ok ?</a:t>
            </a:r>
            <a:endParaRPr lang="en-U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Rechteck 3"/>
          <p:cNvSpPr>
            <a:spLocks noChangeArrowheads="1"/>
          </p:cNvSpPr>
          <p:nvPr/>
        </p:nvSpPr>
        <p:spPr bwMode="auto">
          <a:xfrm>
            <a:off x="7286366" y="4146805"/>
            <a:ext cx="1512804" cy="4924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Calibri" pitchFamily="34" charset="0"/>
              </a:rPr>
              <a:t>…was hat die MAV </a:t>
            </a:r>
            <a:r>
              <a:rPr lang="en-US" sz="1400" b="1" dirty="0" err="1" smtClean="0">
                <a:solidFill>
                  <a:srgbClr val="C00000"/>
                </a:solidFill>
                <a:latin typeface="Calibri" pitchFamily="34" charset="0"/>
              </a:rPr>
              <a:t>damit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zu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tun</a:t>
            </a:r>
            <a:r>
              <a:rPr lang="en-US" sz="1200" b="1" dirty="0" smtClean="0">
                <a:latin typeface="Calibri" pitchFamily="34" charset="0"/>
              </a:rPr>
              <a:t> ?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9" name="Rechteck 3"/>
          <p:cNvSpPr>
            <a:spLocks noChangeArrowheads="1"/>
          </p:cNvSpPr>
          <p:nvPr/>
        </p:nvSpPr>
        <p:spPr bwMode="auto">
          <a:xfrm>
            <a:off x="7265742" y="4818057"/>
            <a:ext cx="15334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Calibri" pitchFamily="34" charset="0"/>
              </a:rPr>
              <a:t>…</a:t>
            </a:r>
            <a:r>
              <a:rPr lang="en-US" sz="1200" b="1" dirty="0" err="1" smtClean="0">
                <a:latin typeface="Calibri" pitchFamily="34" charset="0"/>
              </a:rPr>
              <a:t>kann</a:t>
            </a:r>
            <a:r>
              <a:rPr lang="en-US" sz="1200" b="1" dirty="0" smtClean="0">
                <a:latin typeface="Calibri" pitchFamily="34" charset="0"/>
              </a:rPr>
              <a:t> man </a:t>
            </a:r>
            <a:r>
              <a:rPr lang="en-US" sz="1200" b="1" dirty="0" err="1" smtClean="0">
                <a:latin typeface="Calibri" pitchFamily="34" charset="0"/>
              </a:rPr>
              <a:t>nichts</a:t>
            </a:r>
            <a:r>
              <a:rPr lang="en-US" sz="1200" b="1" dirty="0" smtClean="0">
                <a:latin typeface="Calibri" pitchFamily="34" charset="0"/>
              </a:rPr>
              <a:t>  </a:t>
            </a:r>
            <a:r>
              <a:rPr lang="en-US" sz="1200" b="1" dirty="0" err="1" smtClean="0">
                <a:latin typeface="Calibri" pitchFamily="34" charset="0"/>
              </a:rPr>
              <a:t>machen</a:t>
            </a:r>
            <a:r>
              <a:rPr lang="en-US" sz="1200" b="1" dirty="0" smtClean="0">
                <a:latin typeface="Calibri" pitchFamily="34" charset="0"/>
              </a:rPr>
              <a:t> !!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88" name="Picture 1" descr="C:\Users\Gisbert\Desktop\Seminare in Aprath 2016\Bilder ua für Seminare\freie Bilder_pixabay\3d Männchen\question-mark-1019820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079" y="5438509"/>
            <a:ext cx="1186978" cy="1186978"/>
          </a:xfrm>
          <a:prstGeom prst="rect">
            <a:avLst/>
          </a:prstGeom>
          <a:noFill/>
        </p:spPr>
      </p:pic>
      <p:sp>
        <p:nvSpPr>
          <p:cNvPr id="89" name="Rechteck 1"/>
          <p:cNvSpPr>
            <a:spLocks noChangeArrowheads="1"/>
          </p:cNvSpPr>
          <p:nvPr/>
        </p:nvSpPr>
        <p:spPr bwMode="auto">
          <a:xfrm>
            <a:off x="5101041" y="6010013"/>
            <a:ext cx="27400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26" grpId="0" animBg="1"/>
      <p:bldP spid="27" grpId="0" animBg="1"/>
      <p:bldP spid="28" grpId="0" animBg="1"/>
      <p:bldP spid="29" grpId="0" animBg="1"/>
      <p:bldP spid="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2500298" y="3857628"/>
            <a:ext cx="6143668" cy="78581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71736" y="5214950"/>
            <a:ext cx="6072230" cy="10001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500702"/>
            <a:ext cx="857256" cy="857256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 bwMode="auto">
          <a:xfrm>
            <a:off x="2500298" y="2928935"/>
            <a:ext cx="6143668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500298" y="2214554"/>
            <a:ext cx="6143668" cy="642943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000232" y="17859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28  Sprechstunden, Aufsuchen am Arbeitsplatz</a:t>
            </a:r>
            <a:endParaRPr lang="de-DE" sz="1600" b="1" dirty="0"/>
          </a:p>
        </p:txBody>
      </p:sp>
      <p:sp>
        <p:nvSpPr>
          <p:cNvPr id="10" name="Rechteck 9"/>
          <p:cNvSpPr/>
          <p:nvPr/>
        </p:nvSpPr>
        <p:spPr>
          <a:xfrm>
            <a:off x="2643158" y="2285992"/>
            <a:ext cx="585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MAV kann Sprechstunden während der Arbeitszeit einrichten</a:t>
            </a:r>
            <a:r>
              <a:rPr lang="de-DE" sz="1400" dirty="0" smtClean="0"/>
              <a:t>.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Ort und Zeit </a:t>
            </a:r>
            <a:r>
              <a:rPr lang="de-DE" sz="1400" dirty="0" smtClean="0"/>
              <a:t>bestimmt sie im </a:t>
            </a:r>
            <a:r>
              <a:rPr lang="de-DE" sz="1400" b="1" dirty="0" smtClean="0">
                <a:solidFill>
                  <a:srgbClr val="C00000"/>
                </a:solidFill>
              </a:rPr>
              <a:t>Einvernehmen</a:t>
            </a:r>
            <a:r>
              <a:rPr lang="de-DE" sz="1400" dirty="0" smtClean="0"/>
              <a:t> mit der Dienststellenleitung.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643174" y="2928934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</a:t>
            </a:r>
            <a:r>
              <a:rPr lang="de-DE" sz="1400" dirty="0" smtClean="0"/>
              <a:t>) </a:t>
            </a:r>
            <a:r>
              <a:rPr lang="de-DE" sz="1400" b="1" dirty="0" smtClean="0"/>
              <a:t>Die Mitglieder der MAV haben das Recht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Mitarbeitende der Dienststelle </a:t>
            </a:r>
            <a:r>
              <a:rPr lang="de-DE" sz="1400" b="1" dirty="0" smtClean="0"/>
              <a:t>an den </a:t>
            </a:r>
            <a:r>
              <a:rPr lang="de-DE" sz="1400" b="1" dirty="0" smtClean="0">
                <a:solidFill>
                  <a:srgbClr val="C00000"/>
                </a:solidFill>
              </a:rPr>
              <a:t>Arbeitsplätzen</a:t>
            </a:r>
            <a:r>
              <a:rPr lang="de-DE" sz="1400" b="1" dirty="0" smtClean="0"/>
              <a:t> aufzusuchen</a:t>
            </a:r>
            <a:r>
              <a:rPr lang="de-DE" sz="1400" dirty="0" smtClean="0"/>
              <a:t>, sofern </a:t>
            </a:r>
          </a:p>
          <a:p>
            <a:r>
              <a:rPr lang="de-DE" sz="1400" dirty="0" smtClean="0"/>
              <a:t>dies zur Erfüllung ihrer Aufgaben erforderlich ist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643174" y="3857628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b="1" dirty="0" smtClean="0"/>
              <a:t>Versäumnis von Arbeitszeit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die für den </a:t>
            </a:r>
            <a:r>
              <a:rPr lang="de-DE" sz="1400" b="1" dirty="0" smtClean="0"/>
              <a:t>Besuch von Sprechstunden </a:t>
            </a:r>
            <a:r>
              <a:rPr lang="de-DE" sz="1400" dirty="0" smtClean="0"/>
              <a:t>oder durch </a:t>
            </a:r>
            <a:r>
              <a:rPr lang="de-DE" sz="1400" b="1" dirty="0" smtClean="0">
                <a:solidFill>
                  <a:srgbClr val="C00000"/>
                </a:solidFill>
              </a:rPr>
              <a:t>sonstige Inanspruchnahme </a:t>
            </a:r>
          </a:p>
          <a:p>
            <a:r>
              <a:rPr lang="de-DE" sz="1400" dirty="0" smtClean="0"/>
              <a:t>der MAV erforderlich ist, </a:t>
            </a:r>
            <a:r>
              <a:rPr lang="de-DE" sz="1400" b="1" dirty="0" smtClean="0"/>
              <a:t>hat </a:t>
            </a:r>
            <a:r>
              <a:rPr lang="de-DE" sz="1400" b="1" dirty="0" smtClean="0">
                <a:solidFill>
                  <a:srgbClr val="C00000"/>
                </a:solidFill>
              </a:rPr>
              <a:t>keine Minderung </a:t>
            </a:r>
            <a:r>
              <a:rPr lang="de-DE" sz="1400" b="1" dirty="0" smtClean="0"/>
              <a:t>der Bezüge zur Folge.</a:t>
            </a:r>
            <a:endParaRPr lang="de-DE" sz="1400" b="1" dirty="0"/>
          </a:p>
        </p:txBody>
      </p:sp>
      <p:sp>
        <p:nvSpPr>
          <p:cNvPr id="14" name="Rechteck 13"/>
          <p:cNvSpPr/>
          <p:nvPr/>
        </p:nvSpPr>
        <p:spPr>
          <a:xfrm>
            <a:off x="4357686" y="5214950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29  Geschäftsordnung</a:t>
            </a:r>
            <a:endParaRPr lang="de-DE" sz="1600" b="1" dirty="0"/>
          </a:p>
        </p:txBody>
      </p:sp>
      <p:sp>
        <p:nvSpPr>
          <p:cNvPr id="15" name="Rechteck 14"/>
          <p:cNvSpPr/>
          <p:nvPr/>
        </p:nvSpPr>
        <p:spPr>
          <a:xfrm>
            <a:off x="3786182" y="5500702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Einzelheiten der Geschäftsführung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kann </a:t>
            </a:r>
            <a:r>
              <a:rPr lang="de-DE" sz="1400" b="1" dirty="0" smtClean="0"/>
              <a:t>die MAV in einer </a:t>
            </a:r>
            <a:r>
              <a:rPr lang="de-DE" sz="1400" b="1" dirty="0" smtClean="0">
                <a:solidFill>
                  <a:srgbClr val="C00000"/>
                </a:solidFill>
              </a:rPr>
              <a:t>Geschäftsordnung </a:t>
            </a:r>
            <a:r>
              <a:rPr lang="de-DE" sz="1400" b="1" dirty="0" smtClean="0"/>
              <a:t>regeln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4" name="Rechteck 23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hteck 25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6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929198"/>
            <a:ext cx="1411951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85984" y="435769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85984" y="321468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85984" y="257174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57224" y="414338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MAV-Zeit </a:t>
            </a:r>
          </a:p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ist Arbeitszeit</a:t>
            </a:r>
            <a:endParaRPr lang="de-DE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214678" y="2214554"/>
            <a:ext cx="4000528" cy="21431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286388"/>
            <a:ext cx="1071570" cy="1071570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/>
        </p:nvSpPr>
        <p:spPr bwMode="auto">
          <a:xfrm>
            <a:off x="2571736" y="3643314"/>
            <a:ext cx="6072230" cy="150019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13" name="Rechteck 12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43306" y="178592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Kaffee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MVG und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Telefon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…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3071802" y="2428868"/>
            <a:ext cx="3643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…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oder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darf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es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ein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bisschen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Calibri" pitchFamily="34" charset="0"/>
              </a:rPr>
              <a:t>mehr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</a:rPr>
              <a:t>sein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 ?? </a:t>
            </a:r>
            <a:endParaRPr lang="de-DE" sz="1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643306" y="2071678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Arbeitsmittel für die MAV</a:t>
            </a:r>
          </a:p>
        </p:txBody>
      </p:sp>
      <p:sp>
        <p:nvSpPr>
          <p:cNvPr id="30" name="Rechteck 29"/>
          <p:cNvSpPr/>
          <p:nvPr/>
        </p:nvSpPr>
        <p:spPr>
          <a:xfrm>
            <a:off x="2428860" y="321468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30  Sachbedarf, Kosten der Geschäftsführung</a:t>
            </a:r>
            <a:endParaRPr lang="de-DE" b="1" dirty="0"/>
          </a:p>
        </p:txBody>
      </p:sp>
      <p:sp>
        <p:nvSpPr>
          <p:cNvPr id="31" name="Rechteck 30"/>
          <p:cNvSpPr/>
          <p:nvPr/>
        </p:nvSpPr>
        <p:spPr>
          <a:xfrm>
            <a:off x="2643174" y="3714752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600" b="1" dirty="0" smtClean="0"/>
              <a:t>Für die Sitzungen, die Sprechstunden und </a:t>
            </a:r>
          </a:p>
          <a:p>
            <a:r>
              <a:rPr lang="de-DE" sz="1600" b="1" dirty="0" smtClean="0"/>
              <a:t>      die laufende Geschäftsführung der MAV </a:t>
            </a:r>
            <a:r>
              <a:rPr lang="de-DE" sz="1600" b="1" dirty="0" smtClean="0">
                <a:solidFill>
                  <a:srgbClr val="C00000"/>
                </a:solidFill>
              </a:rPr>
              <a:t>hat</a:t>
            </a:r>
            <a:r>
              <a:rPr lang="de-DE" sz="1600" b="1" dirty="0" smtClean="0"/>
              <a:t> die Dienststelle </a:t>
            </a:r>
          </a:p>
          <a:p>
            <a:r>
              <a:rPr lang="de-DE" sz="1600" b="1" dirty="0" smtClean="0">
                <a:solidFill>
                  <a:srgbClr val="0000FF"/>
                </a:solidFill>
              </a:rPr>
              <a:t>      in erforderlichem Umfang </a:t>
            </a:r>
            <a:r>
              <a:rPr lang="de-DE" sz="1600" b="1" dirty="0" smtClean="0">
                <a:solidFill>
                  <a:srgbClr val="C00000"/>
                </a:solidFill>
              </a:rPr>
              <a:t>Räume</a:t>
            </a:r>
            <a:r>
              <a:rPr lang="de-DE" sz="1600" b="1" dirty="0" smtClean="0"/>
              <a:t>, </a:t>
            </a:r>
            <a:r>
              <a:rPr lang="de-DE" sz="1600" b="1" dirty="0" smtClean="0">
                <a:solidFill>
                  <a:srgbClr val="C00000"/>
                </a:solidFill>
              </a:rPr>
              <a:t>sachliche Mittel</a:t>
            </a:r>
            <a:r>
              <a:rPr lang="de-DE" sz="1600" b="1" dirty="0" smtClean="0"/>
              <a:t>, </a:t>
            </a:r>
          </a:p>
          <a:p>
            <a:r>
              <a:rPr lang="de-DE" sz="1600" b="1" dirty="0" smtClean="0"/>
              <a:t>      </a:t>
            </a:r>
            <a:r>
              <a:rPr lang="de-DE" sz="1600" b="1" dirty="0" smtClean="0">
                <a:solidFill>
                  <a:srgbClr val="0000FF"/>
                </a:solidFill>
              </a:rPr>
              <a:t>dienststellenübliche </a:t>
            </a:r>
            <a:r>
              <a:rPr lang="de-DE" sz="1600" b="1" dirty="0" smtClean="0">
                <a:solidFill>
                  <a:srgbClr val="C00000"/>
                </a:solidFill>
              </a:rPr>
              <a:t>technische Ausstattung </a:t>
            </a:r>
            <a:r>
              <a:rPr lang="de-DE" sz="1600" b="1" dirty="0" smtClean="0"/>
              <a:t>und </a:t>
            </a:r>
            <a:r>
              <a:rPr lang="de-DE" sz="1600" b="1" dirty="0" smtClean="0">
                <a:solidFill>
                  <a:srgbClr val="C00000"/>
                </a:solidFill>
              </a:rPr>
              <a:t>Büropersonal </a:t>
            </a:r>
          </a:p>
          <a:p>
            <a:r>
              <a:rPr lang="de-DE" sz="1600" b="1" dirty="0" smtClean="0"/>
              <a:t>      zur Verfügung zu stellen.</a:t>
            </a:r>
            <a:endParaRPr lang="de-DE" sz="1600" b="1" dirty="0"/>
          </a:p>
        </p:txBody>
      </p:sp>
      <p:sp>
        <p:nvSpPr>
          <p:cNvPr id="32" name="Rechteck 31"/>
          <p:cNvSpPr/>
          <p:nvPr/>
        </p:nvSpPr>
        <p:spPr>
          <a:xfrm>
            <a:off x="785786" y="4214818"/>
            <a:ext cx="14763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rgbClr val="C00000"/>
                </a:solidFill>
                <a:latin typeface="Arial" charset="0"/>
              </a:rPr>
              <a:t>Anträge stellen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643174" y="528638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</a:t>
            </a:r>
            <a:r>
              <a:rPr lang="de-DE" sz="1600" dirty="0" smtClean="0"/>
              <a:t>) </a:t>
            </a:r>
            <a:r>
              <a:rPr lang="de-DE" sz="1600" b="1" dirty="0" smtClean="0"/>
              <a:t>Die durch die Tätigkeit der MAV </a:t>
            </a:r>
          </a:p>
          <a:p>
            <a:r>
              <a:rPr lang="de-DE" sz="1600" b="1" dirty="0" smtClean="0"/>
              <a:t>      entstehenden </a:t>
            </a:r>
            <a:r>
              <a:rPr lang="de-DE" sz="1600" b="1" dirty="0" smtClean="0">
                <a:solidFill>
                  <a:srgbClr val="0000FF"/>
                </a:solidFill>
              </a:rPr>
              <a:t>erforderlichen Kosten</a:t>
            </a:r>
            <a:r>
              <a:rPr lang="de-DE" sz="1600" b="1" dirty="0" smtClean="0"/>
              <a:t> trägt </a:t>
            </a:r>
            <a:r>
              <a:rPr lang="de-DE" sz="1600" b="1" dirty="0" smtClean="0">
                <a:solidFill>
                  <a:srgbClr val="C00000"/>
                </a:solidFill>
              </a:rPr>
              <a:t>die</a:t>
            </a:r>
            <a:r>
              <a:rPr lang="de-DE" sz="1600" b="1" dirty="0" smtClean="0"/>
              <a:t> Dienststelle,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      bei der</a:t>
            </a:r>
            <a:r>
              <a:rPr lang="de-DE" sz="1600" b="1" dirty="0" smtClean="0"/>
              <a:t> die MAV gebildet ist. </a:t>
            </a:r>
            <a:endParaRPr lang="de-DE" sz="1600" b="1" dirty="0"/>
          </a:p>
        </p:txBody>
      </p:sp>
      <p:sp>
        <p:nvSpPr>
          <p:cNvPr id="37" name="Rechteck 36"/>
          <p:cNvSpPr/>
          <p:nvPr/>
        </p:nvSpPr>
        <p:spPr>
          <a:xfrm>
            <a:off x="785786" y="5429264"/>
            <a:ext cx="14763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rgbClr val="C00000"/>
                </a:solidFill>
                <a:latin typeface="Arial" charset="0"/>
              </a:rPr>
              <a:t>Anträge stellen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2285984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285984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C:\Users\Gisbert\Desktop\Komprimierte Graphiken\Bild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1949567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2" grpId="0"/>
      <p:bldP spid="37" grpId="0"/>
      <p:bldP spid="38" grpId="0" animBg="1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2500298" y="5715016"/>
            <a:ext cx="6143668" cy="21431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500298" y="3429000"/>
            <a:ext cx="6143668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500298" y="4572008"/>
            <a:ext cx="6143668" cy="85725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500298" y="2428868"/>
            <a:ext cx="6143668" cy="85725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00298" y="20002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30  Sachbedarf, Kosten der Geschäftsführung</a:t>
            </a:r>
            <a:endParaRPr lang="de-DE" sz="1600" b="1" dirty="0"/>
          </a:p>
        </p:txBody>
      </p:sp>
      <p:sp>
        <p:nvSpPr>
          <p:cNvPr id="13" name="Rechteck 12"/>
          <p:cNvSpPr/>
          <p:nvPr/>
        </p:nvSpPr>
        <p:spPr>
          <a:xfrm>
            <a:off x="2643174" y="3500438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Kosten, die durch </a:t>
            </a:r>
            <a:r>
              <a:rPr lang="de-DE" sz="1400" b="1" dirty="0" smtClean="0"/>
              <a:t>sachkundige Personen </a:t>
            </a:r>
            <a:r>
              <a:rPr lang="de-DE" sz="1400" dirty="0" smtClean="0"/>
              <a:t>entstehen, </a:t>
            </a:r>
          </a:p>
          <a:p>
            <a:r>
              <a:rPr lang="de-DE" sz="1400" dirty="0" smtClean="0"/>
              <a:t>werden von der Dienststelle übernommen, </a:t>
            </a:r>
            <a:r>
              <a:rPr lang="de-DE" sz="1400" b="1" dirty="0" smtClean="0"/>
              <a:t>wenn die Dienststellenleitung </a:t>
            </a:r>
          </a:p>
          <a:p>
            <a:r>
              <a:rPr lang="de-DE" sz="1400" b="1" dirty="0" smtClean="0"/>
              <a:t>der Kostenübernahme </a:t>
            </a:r>
            <a:r>
              <a:rPr lang="de-DE" sz="1400" b="1" dirty="0" smtClean="0">
                <a:solidFill>
                  <a:srgbClr val="C00000"/>
                </a:solidFill>
              </a:rPr>
              <a:t>vorher </a:t>
            </a:r>
            <a:r>
              <a:rPr lang="de-DE" sz="1400" b="1" dirty="0" smtClean="0"/>
              <a:t>zugestimmt hat.</a:t>
            </a:r>
            <a:endParaRPr lang="de-DE" sz="1400" b="1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4" name="Rechteck 23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hteck 25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VI. Abschnitt</a:t>
              </a:r>
              <a:endParaRPr lang="de-DE" sz="1400" b="1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286380" y="1071546"/>
              <a:ext cx="1498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Geschäftsführung</a:t>
              </a:r>
              <a:endPara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Rechteck 27"/>
          <p:cNvSpPr/>
          <p:nvPr/>
        </p:nvSpPr>
        <p:spPr>
          <a:xfrm>
            <a:off x="2643174" y="457200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dirty="0" smtClean="0"/>
              <a:t>Reisen der Mitglieder der MAV , die für ihre Tätigkeit notwendig sind, </a:t>
            </a:r>
          </a:p>
          <a:p>
            <a:r>
              <a:rPr lang="de-DE" sz="1400" b="1" dirty="0" smtClean="0"/>
              <a:t>gelten als </a:t>
            </a:r>
            <a:r>
              <a:rPr lang="de-DE" sz="1400" b="1" dirty="0" smtClean="0">
                <a:solidFill>
                  <a:srgbClr val="C00000"/>
                </a:solidFill>
              </a:rPr>
              <a:t>Dienstreisen</a:t>
            </a:r>
            <a:r>
              <a:rPr lang="de-DE" sz="1400" dirty="0" smtClean="0">
                <a:solidFill>
                  <a:srgbClr val="C00000"/>
                </a:solidFill>
              </a:rPr>
              <a:t>. </a:t>
            </a:r>
            <a:r>
              <a:rPr lang="de-DE" sz="1400" dirty="0" smtClean="0"/>
              <a:t>Die Genehmigung dieser Reisen und die Erstattung der Reisekosten erfolgen nach den </a:t>
            </a:r>
            <a:r>
              <a:rPr lang="de-DE" sz="1400" b="1" dirty="0" smtClean="0"/>
              <a:t>für die </a:t>
            </a:r>
            <a:r>
              <a:rPr lang="de-DE" sz="1400" b="1" dirty="0" smtClean="0">
                <a:solidFill>
                  <a:srgbClr val="C00000"/>
                </a:solidFill>
              </a:rPr>
              <a:t>Dienststelle</a:t>
            </a:r>
            <a:r>
              <a:rPr lang="de-DE" sz="1400" b="1" dirty="0" smtClean="0"/>
              <a:t> geltenden Bestimmungen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29" name="Rechteck 28"/>
          <p:cNvSpPr/>
          <p:nvPr/>
        </p:nvSpPr>
        <p:spPr>
          <a:xfrm>
            <a:off x="1785918" y="5643579"/>
            <a:ext cx="6786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( 5 ) </a:t>
            </a:r>
            <a:r>
              <a:rPr lang="de-DE" sz="1400" b="1" dirty="0" smtClean="0"/>
              <a:t>Die MAV darf </a:t>
            </a:r>
            <a:r>
              <a:rPr lang="de-DE" sz="1400" b="1" dirty="0" smtClean="0">
                <a:solidFill>
                  <a:srgbClr val="0000FF"/>
                </a:solidFill>
              </a:rPr>
              <a:t>für ihre Zwecke </a:t>
            </a:r>
            <a:r>
              <a:rPr lang="de-DE" sz="1400" b="1" dirty="0" smtClean="0"/>
              <a:t>keine Beiträge erheben oder </a:t>
            </a:r>
            <a:r>
              <a:rPr lang="de-DE" sz="1400" b="1" dirty="0" smtClean="0">
                <a:solidFill>
                  <a:srgbClr val="C00000"/>
                </a:solidFill>
              </a:rPr>
              <a:t>Zuwendungen </a:t>
            </a:r>
            <a:r>
              <a:rPr lang="de-DE" sz="1400" b="1" dirty="0" smtClean="0"/>
              <a:t>annehmen.</a:t>
            </a:r>
            <a:endParaRPr lang="de-DE" sz="1400" b="1" dirty="0"/>
          </a:p>
        </p:txBody>
      </p:sp>
      <p:sp>
        <p:nvSpPr>
          <p:cNvPr id="37" name="Rechteck 36"/>
          <p:cNvSpPr/>
          <p:nvPr/>
        </p:nvSpPr>
        <p:spPr>
          <a:xfrm>
            <a:off x="785786" y="3786190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Antrag </a:t>
            </a:r>
            <a:r>
              <a:rPr lang="de-DE" sz="1400" b="1" dirty="0">
                <a:solidFill>
                  <a:srgbClr val="C00000"/>
                </a:solidFill>
                <a:latin typeface="Arial" charset="0"/>
              </a:rPr>
              <a:t>stellen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14348" y="4786322"/>
            <a:ext cx="14763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rgbClr val="C00000"/>
                </a:solidFill>
                <a:latin typeface="Arial" charset="0"/>
              </a:rPr>
              <a:t>Anträge stellen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214546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214546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643174" y="250030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Bei </a:t>
            </a:r>
            <a:r>
              <a:rPr lang="de-DE" sz="1400" b="1" dirty="0" smtClean="0"/>
              <a:t>Gemeinsamen </a:t>
            </a:r>
            <a:r>
              <a:rPr lang="de-DE" sz="1400" b="1" dirty="0" err="1" smtClean="0"/>
              <a:t>MAVen</a:t>
            </a:r>
            <a:r>
              <a:rPr lang="de-DE" sz="1400" b="1" dirty="0" smtClean="0"/>
              <a:t> </a:t>
            </a:r>
          </a:p>
          <a:p>
            <a:r>
              <a:rPr lang="de-DE" sz="1400" dirty="0" smtClean="0"/>
              <a:t>werden die Kosten </a:t>
            </a:r>
            <a:r>
              <a:rPr lang="de-DE" sz="1400" b="1" dirty="0" smtClean="0"/>
              <a:t>von den beteiligten Dienststellen entsprechend dem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Verhältnis der Zahl ihrer Mitarbeitenden </a:t>
            </a:r>
            <a:r>
              <a:rPr lang="de-DE" sz="1400" dirty="0" smtClean="0"/>
              <a:t>getragen. </a:t>
            </a:r>
            <a:endParaRPr lang="de-DE" sz="1400" dirty="0"/>
          </a:p>
        </p:txBody>
      </p:sp>
      <p:sp>
        <p:nvSpPr>
          <p:cNvPr id="43" name="Rechteck 42"/>
          <p:cNvSpPr/>
          <p:nvPr/>
        </p:nvSpPr>
        <p:spPr>
          <a:xfrm>
            <a:off x="857224" y="4643446"/>
            <a:ext cx="1017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Dienstreisen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endParaRPr lang="de-DE" sz="1200" dirty="0"/>
          </a:p>
        </p:txBody>
      </p:sp>
      <p:sp>
        <p:nvSpPr>
          <p:cNvPr id="44" name="Rechteck 43"/>
          <p:cNvSpPr/>
          <p:nvPr/>
        </p:nvSpPr>
        <p:spPr>
          <a:xfrm>
            <a:off x="642910" y="3643314"/>
            <a:ext cx="1398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Kostenübernahme </a:t>
            </a:r>
            <a:endParaRPr lang="de-DE" sz="1200" dirty="0">
              <a:solidFill>
                <a:srgbClr val="C00000"/>
              </a:solidFill>
            </a:endParaRPr>
          </a:p>
        </p:txBody>
      </p:sp>
      <p:pic>
        <p:nvPicPr>
          <p:cNvPr id="30" name="Picture 1" descr="C:\Users\Gisbert\Desktop\Komprimierte Graphiken\Bild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1357322" cy="895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/>
      <p:bldP spid="37" grpId="0"/>
      <p:bldP spid="38" grpId="0"/>
      <p:bldP spid="39" grpId="0" animBg="1"/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214678" y="5214950"/>
            <a:ext cx="5429288" cy="57150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 bwMode="auto">
          <a:xfrm>
            <a:off x="4572000" y="3000372"/>
            <a:ext cx="3929090" cy="21431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571868" y="5429264"/>
            <a:ext cx="4714908" cy="14287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995287"/>
            <a:ext cx="571504" cy="938244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6"/>
          <p:cNvGrpSpPr/>
          <p:nvPr/>
        </p:nvGrpSpPr>
        <p:grpSpPr>
          <a:xfrm>
            <a:off x="3857620" y="428604"/>
            <a:ext cx="5000660" cy="928694"/>
            <a:chOff x="3857620" y="428604"/>
            <a:chExt cx="5000660" cy="92869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4143372" y="5429264"/>
            <a:ext cx="450059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Was ist eine - </a:t>
            </a:r>
            <a:r>
              <a:rPr lang="de-DE" sz="1600" b="1" dirty="0">
                <a:solidFill>
                  <a:srgbClr val="CC0000"/>
                </a:solidFill>
              </a:rPr>
              <a:t>dienststellenübliche </a:t>
            </a:r>
            <a:r>
              <a:rPr lang="de-DE" b="1" dirty="0"/>
              <a:t>Ausstattung 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571868" y="5214950"/>
            <a:ext cx="3226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/>
              <a:t>Was ist </a:t>
            </a:r>
            <a:r>
              <a:rPr lang="de-DE" sz="1600" b="1" dirty="0" smtClean="0"/>
              <a:t>der </a:t>
            </a:r>
            <a:r>
              <a:rPr lang="de-DE" sz="1600" b="1" dirty="0"/>
              <a:t>- </a:t>
            </a:r>
            <a:r>
              <a:rPr lang="de-DE" sz="1600" b="1" dirty="0" smtClean="0">
                <a:solidFill>
                  <a:srgbClr val="CC0000"/>
                </a:solidFill>
              </a:rPr>
              <a:t>erforderliche</a:t>
            </a:r>
            <a:r>
              <a:rPr lang="de-DE" sz="1600" b="1" dirty="0" smtClean="0"/>
              <a:t> </a:t>
            </a:r>
            <a:r>
              <a:rPr lang="de-DE" sz="1600" b="1" dirty="0"/>
              <a:t>Umfang </a:t>
            </a:r>
            <a:endParaRPr lang="de-DE" sz="16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428992" y="5786454"/>
            <a:ext cx="217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CC0000"/>
                </a:solidFill>
              </a:rPr>
              <a:t>Wer</a:t>
            </a:r>
            <a:r>
              <a:rPr lang="de-DE" sz="1600" b="1" dirty="0"/>
              <a:t> bestimmt das ? </a:t>
            </a:r>
            <a:endParaRPr lang="de-DE" sz="16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57422" y="1928802"/>
            <a:ext cx="635798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indent="449263" eaLnBrk="0" hangingPunct="0">
              <a:defRPr/>
            </a:pP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Herr 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Böse möchte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zum </a:t>
            </a:r>
            <a:r>
              <a:rPr lang="de-DE" sz="1400" b="1" dirty="0" smtClean="0">
                <a:latin typeface="+mn-lt"/>
                <a:ea typeface="Times New Roman" pitchFamily="18" charset="0"/>
                <a:cs typeface="Tahoma" pitchFamily="34" charset="0"/>
              </a:rPr>
              <a:t>ver.di Seminar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für 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eine Woche ins Bunte Haus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fahren </a:t>
            </a:r>
          </a:p>
          <a:p>
            <a:pPr indent="449263" eaLnBrk="0" hangingPunct="0">
              <a:defRPr/>
            </a:pP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Kosten incl. Verpflegung ca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.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1650.- </a:t>
            </a:r>
            <a:r>
              <a:rPr lang="de-DE" sz="1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de-DE" sz="1400" dirty="0" smtClean="0">
                <a:ea typeface="Times New Roman" pitchFamily="18" charset="0"/>
                <a:cs typeface="Tahoma" pitchFamily="34" charset="0"/>
              </a:rPr>
              <a:t> 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Frau 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Recht will 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nun endlich 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eine eigene </a:t>
            </a:r>
            <a:endParaRPr lang="de-DE" sz="1400" dirty="0" smtClean="0">
              <a:latin typeface="+mn-lt"/>
              <a:ea typeface="Times New Roman" pitchFamily="18" charset="0"/>
              <a:cs typeface="Tahoma" pitchFamily="34" charset="0"/>
            </a:endParaRPr>
          </a:p>
          <a:p>
            <a:pPr indent="449263" eaLnBrk="0" hangingPunct="0">
              <a:defRPr/>
            </a:pPr>
            <a:r>
              <a:rPr lang="de-DE" sz="1400" b="1" dirty="0" smtClean="0">
                <a:latin typeface="+mn-lt"/>
                <a:ea typeface="Times New Roman" pitchFamily="18" charset="0"/>
                <a:cs typeface="Tahoma" pitchFamily="34" charset="0"/>
              </a:rPr>
              <a:t>Rechtsammlung </a:t>
            </a:r>
            <a:r>
              <a:rPr lang="de-DE" sz="1400" b="1" dirty="0">
                <a:latin typeface="+mn-lt"/>
                <a:ea typeface="Times New Roman" pitchFamily="18" charset="0"/>
                <a:cs typeface="Tahoma" pitchFamily="34" charset="0"/>
              </a:rPr>
              <a:t>der </a:t>
            </a:r>
            <a:r>
              <a:rPr lang="de-DE" sz="1400" b="1" dirty="0" err="1" smtClean="0">
                <a:latin typeface="+mn-lt"/>
                <a:ea typeface="Times New Roman" pitchFamily="18" charset="0"/>
                <a:cs typeface="Tahoma" pitchFamily="34" charset="0"/>
              </a:rPr>
              <a:t>EKiR</a:t>
            </a: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. </a:t>
            </a:r>
            <a:r>
              <a:rPr lang="de-DE" sz="1200" i="1" dirty="0">
                <a:ea typeface="Times New Roman" pitchFamily="18" charset="0"/>
                <a:cs typeface="Tahoma" pitchFamily="34" charset="0"/>
              </a:rPr>
              <a:t>D</a:t>
            </a:r>
            <a:r>
              <a:rPr lang="de-DE" sz="1200" i="1" dirty="0" smtClean="0">
                <a:latin typeface="+mn-lt"/>
                <a:ea typeface="Times New Roman" pitchFamily="18" charset="0"/>
                <a:cs typeface="Tahoma" pitchFamily="34" charset="0"/>
              </a:rPr>
              <a:t>ie </a:t>
            </a:r>
            <a:r>
              <a:rPr lang="de-DE" sz="1200" i="1" dirty="0">
                <a:latin typeface="+mn-lt"/>
                <a:ea typeface="Times New Roman" pitchFamily="18" charset="0"/>
                <a:cs typeface="Tahoma" pitchFamily="34" charset="0"/>
              </a:rPr>
              <a:t>GL verweist auf das </a:t>
            </a:r>
            <a:r>
              <a:rPr lang="de-DE" sz="1200" i="1" dirty="0" smtClean="0">
                <a:latin typeface="+mn-lt"/>
                <a:ea typeface="Times New Roman" pitchFamily="18" charset="0"/>
                <a:cs typeface="Tahoma" pitchFamily="34" charset="0"/>
              </a:rPr>
              <a:t>Exemplar </a:t>
            </a:r>
            <a:r>
              <a:rPr lang="de-DE" sz="1200" i="1" dirty="0">
                <a:latin typeface="+mn-lt"/>
                <a:ea typeface="Times New Roman" pitchFamily="18" charset="0"/>
                <a:cs typeface="Tahoma" pitchFamily="34" charset="0"/>
              </a:rPr>
              <a:t>in der Personalabteilung. </a:t>
            </a:r>
            <a:endParaRPr lang="de-DE" sz="1200" i="1" dirty="0" smtClean="0">
              <a:latin typeface="+mn-lt"/>
              <a:ea typeface="Times New Roman" pitchFamily="18" charset="0"/>
              <a:cs typeface="Tahoma" pitchFamily="34" charset="0"/>
            </a:endParaRPr>
          </a:p>
          <a:p>
            <a:pPr indent="449263" eaLnBrk="0" hangingPunct="0">
              <a:defRPr/>
            </a:pPr>
            <a:r>
              <a:rPr lang="de-DE" sz="1400" dirty="0" smtClean="0">
                <a:latin typeface="+mn-lt"/>
                <a:ea typeface="Times New Roman" pitchFamily="18" charset="0"/>
                <a:cs typeface="Tahoma" pitchFamily="34" charset="0"/>
              </a:rPr>
              <a:t>Herr </a:t>
            </a:r>
            <a:r>
              <a:rPr lang="de-DE" sz="1400" dirty="0">
                <a:latin typeface="+mn-lt"/>
                <a:ea typeface="Times New Roman" pitchFamily="18" charset="0"/>
                <a:cs typeface="Tahoma" pitchFamily="34" charset="0"/>
              </a:rPr>
              <a:t>Sauer braucht einen neuen </a:t>
            </a:r>
            <a:r>
              <a:rPr lang="de-DE" sz="1400" b="1" dirty="0">
                <a:latin typeface="+mn-lt"/>
                <a:ea typeface="Times New Roman" pitchFamily="18" charset="0"/>
                <a:cs typeface="Tahoma" pitchFamily="34" charset="0"/>
              </a:rPr>
              <a:t>PC fürs </a:t>
            </a:r>
            <a:r>
              <a:rPr lang="de-DE" sz="1400" b="1" dirty="0" smtClean="0">
                <a:latin typeface="+mn-lt"/>
                <a:ea typeface="Times New Roman" pitchFamily="18" charset="0"/>
                <a:cs typeface="Tahoma" pitchFamily="34" charset="0"/>
              </a:rPr>
              <a:t>Internet</a:t>
            </a:r>
            <a:r>
              <a:rPr lang="de-DE" sz="1400" b="1" dirty="0" smtClean="0">
                <a:ea typeface="Times New Roman" pitchFamily="18" charset="0"/>
                <a:cs typeface="Tahoma" pitchFamily="34" charset="0"/>
              </a:rPr>
              <a:t> und ein Handy</a:t>
            </a:r>
            <a:endParaRPr lang="de-DE" sz="1400" dirty="0">
              <a:latin typeface="+mn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1472" y="4071942"/>
            <a:ext cx="168462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 smtClean="0">
                <a:solidFill>
                  <a:srgbClr val="C00000"/>
                </a:solidFill>
              </a:rPr>
              <a:t>     dann Anträge </a:t>
            </a:r>
            <a:r>
              <a:rPr lang="de-DE" sz="1200" b="1" dirty="0">
                <a:solidFill>
                  <a:srgbClr val="C00000"/>
                </a:solidFill>
              </a:rPr>
              <a:t>stellen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hteck 1"/>
          <p:cNvSpPr>
            <a:spLocks noChangeArrowheads="1"/>
          </p:cNvSpPr>
          <p:nvPr/>
        </p:nvSpPr>
        <p:spPr bwMode="auto">
          <a:xfrm>
            <a:off x="928662" y="5429264"/>
            <a:ext cx="1882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sz="1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" name="Picture 1" descr="C:\Users\Gisbert\Desktop\Komprimierte Graphiken\Bild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1714512" cy="1130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hteck 30"/>
          <p:cNvSpPr/>
          <p:nvPr/>
        </p:nvSpPr>
        <p:spPr>
          <a:xfrm>
            <a:off x="2357422" y="1643050"/>
            <a:ext cx="3929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>
              <a:defRPr/>
            </a:pPr>
            <a:r>
              <a:rPr lang="de-DE" sz="1400" b="1" u="sng" dirty="0" smtClean="0">
                <a:cs typeface="Times New Roman" pitchFamily="18" charset="0"/>
              </a:rPr>
              <a:t>TOP 4      MAV Fortbildung und Sachmittel  </a:t>
            </a:r>
            <a:endParaRPr lang="de-DE" sz="1400" b="1" u="sng" dirty="0">
              <a:cs typeface="Times New Roman" pitchFamily="18" charset="0"/>
            </a:endParaRPr>
          </a:p>
        </p:txBody>
      </p:sp>
      <p:sp>
        <p:nvSpPr>
          <p:cNvPr id="32" name="Rechteck 31"/>
          <p:cNvSpPr>
            <a:spLocks noChangeArrowheads="1"/>
          </p:cNvSpPr>
          <p:nvPr/>
        </p:nvSpPr>
        <p:spPr bwMode="auto">
          <a:xfrm>
            <a:off x="4071934" y="785794"/>
            <a:ext cx="2099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Arbeitsmittel für die MAV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>
            <a:spLocks noChangeArrowheads="1"/>
          </p:cNvSpPr>
          <p:nvPr/>
        </p:nvSpPr>
        <p:spPr bwMode="auto">
          <a:xfrm>
            <a:off x="4643438" y="2857496"/>
            <a:ext cx="3894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b="1" i="1" dirty="0" smtClean="0"/>
              <a:t>Die Vorsitzende </a:t>
            </a:r>
            <a:r>
              <a:rPr lang="de-DE" sz="1400" b="1" i="1" dirty="0" smtClean="0">
                <a:solidFill>
                  <a:srgbClr val="C00000"/>
                </a:solidFill>
              </a:rPr>
              <a:t>hat schon mal nachgefragt</a:t>
            </a:r>
            <a:r>
              <a:rPr lang="de-DE" sz="1400" b="1" i="1" dirty="0" smtClean="0"/>
              <a:t>,- </a:t>
            </a:r>
          </a:p>
          <a:p>
            <a:pPr algn="r"/>
            <a:r>
              <a:rPr lang="de-DE" sz="1400" b="1" i="1" dirty="0" smtClean="0"/>
              <a:t>aber im Personalbüro nur Kopfschütteln geerntet  </a:t>
            </a:r>
            <a:endParaRPr lang="de-DE" sz="1400" b="1" i="1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2571736" y="3571876"/>
            <a:ext cx="6072230" cy="1071570"/>
            <a:chOff x="2571736" y="3429000"/>
            <a:chExt cx="6072230" cy="1071570"/>
          </a:xfrm>
        </p:grpSpPr>
        <p:sp>
          <p:nvSpPr>
            <p:cNvPr id="37" name="Rechteck 36"/>
            <p:cNvSpPr/>
            <p:nvPr/>
          </p:nvSpPr>
          <p:spPr bwMode="auto">
            <a:xfrm>
              <a:off x="2571736" y="3429000"/>
              <a:ext cx="6072230" cy="107157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5" name="Rechteck 34"/>
            <p:cNvSpPr>
              <a:spLocks noChangeArrowheads="1"/>
            </p:cNvSpPr>
            <p:nvPr/>
          </p:nvSpPr>
          <p:spPr bwMode="auto">
            <a:xfrm>
              <a:off x="2643174" y="3500438"/>
              <a:ext cx="60007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1. Die Wünsche der Mitglieder werden in der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MAV-Sitzung </a:t>
              </a:r>
              <a:r>
                <a:rPr lang="de-DE" sz="1400" b="1" dirty="0" smtClean="0"/>
                <a:t>beraten</a:t>
              </a:r>
            </a:p>
            <a:p>
              <a:r>
                <a:rPr lang="de-DE" sz="1400" b="1" dirty="0" smtClean="0"/>
                <a:t>2. Der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Beschluss</a:t>
              </a:r>
              <a:r>
                <a:rPr lang="de-DE" sz="1400" b="1" dirty="0" smtClean="0"/>
                <a:t> wird ins Protokoll aufgenommen. </a:t>
              </a:r>
            </a:p>
            <a:p>
              <a:r>
                <a:rPr lang="de-DE" sz="1400" b="1" dirty="0" smtClean="0"/>
                <a:t>3. Die Vorsitzende stellt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schriftliche </a:t>
              </a:r>
              <a:r>
                <a:rPr lang="de-DE" sz="1400" b="1" dirty="0" smtClean="0"/>
                <a:t>Anträge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(mit Begründung) </a:t>
              </a:r>
              <a:r>
                <a:rPr lang="de-DE" sz="1400" b="1" dirty="0" smtClean="0"/>
                <a:t>zur Übernahme</a:t>
              </a:r>
            </a:p>
            <a:p>
              <a:r>
                <a:rPr lang="de-DE" sz="1400" b="1" dirty="0" smtClean="0"/>
                <a:t>     Kosten </a:t>
              </a:r>
              <a:r>
                <a:rPr lang="de-DE" sz="1400" dirty="0" smtClean="0"/>
                <a:t>und/oder</a:t>
              </a:r>
              <a:r>
                <a:rPr lang="de-DE" sz="1400" b="1" dirty="0" smtClean="0"/>
                <a:t> Arbeits- oder Dienstbefreiung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an die Dienststellenleitung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428596" y="4500570"/>
            <a:ext cx="18573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/>
              <a:t>Nur mit </a:t>
            </a:r>
            <a:r>
              <a:rPr lang="de-DE" sz="1400" b="1" dirty="0" smtClean="0">
                <a:solidFill>
                  <a:srgbClr val="C00000"/>
                </a:solidFill>
              </a:rPr>
              <a:t>Zustimmung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der Dienststellenleitung </a:t>
            </a:r>
          </a:p>
          <a:p>
            <a:pPr algn="r"/>
            <a:r>
              <a:rPr lang="de-DE" sz="1200" b="1" dirty="0" smtClean="0"/>
              <a:t>kann beschafft oder </a:t>
            </a:r>
          </a:p>
          <a:p>
            <a:pPr algn="r"/>
            <a:r>
              <a:rPr lang="de-DE" sz="1200" b="1" dirty="0" smtClean="0"/>
              <a:t>gebucht werden </a:t>
            </a:r>
            <a:endParaRPr lang="de-DE" sz="1200" b="1" dirty="0"/>
          </a:p>
        </p:txBody>
      </p:sp>
      <p:sp>
        <p:nvSpPr>
          <p:cNvPr id="38" name="Rechteck 37"/>
          <p:cNvSpPr/>
          <p:nvPr/>
        </p:nvSpPr>
        <p:spPr>
          <a:xfrm>
            <a:off x="714348" y="3786190"/>
            <a:ext cx="16717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 smtClean="0">
                <a:solidFill>
                  <a:srgbClr val="C00000"/>
                </a:solidFill>
              </a:rPr>
              <a:t>erst Beschlüsse fassen  </a:t>
            </a: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285984" y="4143380"/>
            <a:ext cx="285750" cy="21431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2285984" y="3786190"/>
            <a:ext cx="285750" cy="21431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29" grpId="0"/>
      <p:bldP spid="33" grpId="0"/>
      <p:bldP spid="36" grpId="0"/>
      <p:bldP spid="38" grpId="0"/>
      <p:bldP spid="39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 bwMode="auto">
          <a:xfrm>
            <a:off x="2428860" y="2571744"/>
            <a:ext cx="5929354" cy="2857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000240"/>
            <a:ext cx="720896" cy="1183502"/>
          </a:xfrm>
          <a:prstGeom prst="rect">
            <a:avLst/>
          </a:prstGeom>
          <a:noFill/>
        </p:spPr>
      </p:pic>
      <p:sp>
        <p:nvSpPr>
          <p:cNvPr id="33" name="Rechteck 32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2214546" y="5643578"/>
            <a:ext cx="6143668" cy="28575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214546" y="4714884"/>
            <a:ext cx="6143668" cy="64294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214546" y="3500438"/>
            <a:ext cx="6143668" cy="107157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357290" y="3143248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/>
              <a:t>§ 48  </a:t>
            </a:r>
            <a:r>
              <a:rPr lang="de-DE" sz="1400" b="1" dirty="0">
                <a:latin typeface="Arial" charset="0"/>
              </a:rPr>
              <a:t>Beschwerderecht der Mitarbeitervertretung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57422" y="3571876"/>
            <a:ext cx="6000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Verstößt die </a:t>
            </a:r>
            <a:r>
              <a:rPr lang="de-DE" sz="1600" b="1" dirty="0" smtClean="0">
                <a:solidFill>
                  <a:srgbClr val="C00000"/>
                </a:solidFill>
              </a:rPr>
              <a:t>Dienststellenleitung </a:t>
            </a:r>
            <a:r>
              <a:rPr lang="de-DE" sz="1400" dirty="0" smtClean="0"/>
              <a:t>gegen sich aus diesem Kirchengesetz ergebende </a:t>
            </a:r>
            <a:r>
              <a:rPr lang="de-DE" sz="1400" b="1" dirty="0" smtClean="0"/>
              <a:t>oder sonstige </a:t>
            </a:r>
            <a:r>
              <a:rPr lang="de-DE" sz="1400" dirty="0" smtClean="0"/>
              <a:t>gegenüber den Mitarbeitenden bestehende Pflichten, </a:t>
            </a:r>
          </a:p>
          <a:p>
            <a:r>
              <a:rPr lang="de-DE" sz="1400" dirty="0" smtClean="0"/>
              <a:t>hat die MAV das Recht, bei den </a:t>
            </a:r>
            <a:r>
              <a:rPr lang="de-DE" sz="1400" b="1" dirty="0" smtClean="0">
                <a:solidFill>
                  <a:srgbClr val="0000FF"/>
                </a:solidFill>
              </a:rPr>
              <a:t>zuständigen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0000FF"/>
                </a:solidFill>
              </a:rPr>
              <a:t>Leitungs- und Aufsichtsorganen </a:t>
            </a:r>
            <a:r>
              <a:rPr lang="de-DE" sz="1400" b="1" dirty="0" smtClean="0">
                <a:solidFill>
                  <a:srgbClr val="C00000"/>
                </a:solidFill>
              </a:rPr>
              <a:t>Beschwerde</a:t>
            </a:r>
            <a:r>
              <a:rPr lang="de-DE" sz="1400" dirty="0" smtClean="0"/>
              <a:t> einzulegen.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2357422" y="4786321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Bei </a:t>
            </a:r>
            <a:r>
              <a:rPr lang="de-DE" sz="1400" b="1" dirty="0" smtClean="0"/>
              <a:t>berechtigten </a:t>
            </a:r>
            <a:r>
              <a:rPr lang="de-DE" sz="1400" dirty="0" smtClean="0"/>
              <a:t>Beschwerden hat das Leitungs- oder Aufsichtsorgan </a:t>
            </a:r>
            <a:r>
              <a:rPr lang="de-DE" sz="1400" b="1" dirty="0" smtClean="0"/>
              <a:t>im </a:t>
            </a:r>
            <a:r>
              <a:rPr lang="de-DE" sz="1400" b="1" dirty="0" smtClean="0">
                <a:solidFill>
                  <a:srgbClr val="0000FF"/>
                </a:solidFill>
              </a:rPr>
              <a:t>Rahmen seiner Möglichkeiten </a:t>
            </a:r>
            <a:r>
              <a:rPr lang="de-DE" sz="1400" dirty="0" smtClean="0"/>
              <a:t>Abhilfe zu schaffen oder auf Abhilfe hinzuwirken.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571736" y="5643578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latin typeface="+mj-lt"/>
              </a:rPr>
              <a:t>Wer </a:t>
            </a:r>
            <a:r>
              <a:rPr lang="de-DE" sz="1400" b="1" dirty="0" smtClean="0">
                <a:latin typeface="+mj-lt"/>
              </a:rPr>
              <a:t>sind               </a:t>
            </a:r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de-DE" sz="1400" b="1" dirty="0" smtClean="0">
                <a:solidFill>
                  <a:srgbClr val="C00000"/>
                </a:solidFill>
                <a:latin typeface="+mj-lt"/>
              </a:rPr>
              <a:t> die zuständigen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Leitungs- und Aufsichtsorgane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29058" y="5929330"/>
            <a:ext cx="3636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latin typeface="+mj-lt"/>
              </a:rPr>
              <a:t>Was heißt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de-DE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 </a:t>
            </a:r>
            <a:r>
              <a:rPr lang="de-DE" sz="1400" b="1" dirty="0">
                <a:solidFill>
                  <a:srgbClr val="C00000"/>
                </a:solidFill>
                <a:latin typeface="+mj-lt"/>
              </a:rPr>
              <a:t>Rahmen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seiner Möglichkeiten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5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429264"/>
            <a:ext cx="500066" cy="820964"/>
          </a:xfrm>
          <a:prstGeom prst="rect">
            <a:avLst/>
          </a:prstGeom>
          <a:noFill/>
        </p:spPr>
      </p:pic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000232" y="5000635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000232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571472" y="285728"/>
            <a:ext cx="6143668" cy="1071570"/>
            <a:chOff x="642910" y="571480"/>
            <a:chExt cx="6143668" cy="1071570"/>
          </a:xfrm>
        </p:grpSpPr>
        <p:sp>
          <p:nvSpPr>
            <p:cNvPr id="37" name="Rechteck 36"/>
            <p:cNvSpPr/>
            <p:nvPr/>
          </p:nvSpPr>
          <p:spPr bwMode="auto">
            <a:xfrm>
              <a:off x="642910" y="1000108"/>
              <a:ext cx="614366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4348" y="571480"/>
              <a:ext cx="291705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echteck 38"/>
            <p:cNvSpPr/>
            <p:nvPr/>
          </p:nvSpPr>
          <p:spPr>
            <a:xfrm>
              <a:off x="3714744" y="100010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2928926" y="128586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41" name="Rechteck 51"/>
          <p:cNvSpPr>
            <a:spLocks noChangeArrowheads="1"/>
          </p:cNvSpPr>
          <p:nvPr/>
        </p:nvSpPr>
        <p:spPr bwMode="auto">
          <a:xfrm>
            <a:off x="1357292" y="1785928"/>
            <a:ext cx="50720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>
                <a:cs typeface="Arial" pitchFamily="34" charset="0"/>
              </a:rPr>
              <a:t>…Anträge </a:t>
            </a:r>
            <a:r>
              <a:rPr lang="de-DE" sz="1400" b="1" i="1" dirty="0" smtClean="0">
                <a:cs typeface="Arial" pitchFamily="34" charset="0"/>
              </a:rPr>
              <a:t>zur Kostenübernahme werden </a:t>
            </a:r>
            <a:r>
              <a:rPr lang="de-DE" sz="1400" b="1" i="1" dirty="0">
                <a:cs typeface="Arial" pitchFamily="34" charset="0"/>
              </a:rPr>
              <a:t>abgelehnt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„wo steht das“ </a:t>
            </a:r>
          </a:p>
        </p:txBody>
      </p:sp>
      <p:sp>
        <p:nvSpPr>
          <p:cNvPr id="42" name="Rechteck 51"/>
          <p:cNvSpPr>
            <a:spLocks noChangeArrowheads="1"/>
          </p:cNvSpPr>
          <p:nvPr/>
        </p:nvSpPr>
        <p:spPr bwMode="auto">
          <a:xfrm>
            <a:off x="2214546" y="2000240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 smtClean="0">
                <a:cs typeface="Arial" pitchFamily="34" charset="0"/>
              </a:rPr>
              <a:t>…für MAV-Sitzungen ist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mal wieder </a:t>
            </a:r>
            <a:r>
              <a:rPr lang="de-DE" sz="1400" b="1" i="1" dirty="0" smtClean="0">
                <a:cs typeface="Arial" pitchFamily="34" charset="0"/>
              </a:rPr>
              <a:t>kein Raum frei</a:t>
            </a:r>
            <a:endParaRPr lang="de-DE" sz="1400" b="1" i="1" dirty="0">
              <a:cs typeface="Arial" pitchFamily="34" charset="0"/>
            </a:endParaRPr>
          </a:p>
        </p:txBody>
      </p:sp>
      <p:sp>
        <p:nvSpPr>
          <p:cNvPr id="44" name="Rechteck 51"/>
          <p:cNvSpPr>
            <a:spLocks noChangeArrowheads="1"/>
          </p:cNvSpPr>
          <p:nvPr/>
        </p:nvSpPr>
        <p:spPr bwMode="auto">
          <a:xfrm>
            <a:off x="2143108" y="1571612"/>
            <a:ext cx="4643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…Antworten auf Freistellungsanträge</a:t>
            </a:r>
            <a:r>
              <a:rPr lang="de-DE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b="1" i="1" dirty="0">
                <a:cs typeface="Arial" pitchFamily="34" charset="0"/>
              </a:rPr>
              <a:t>werden </a:t>
            </a:r>
            <a:r>
              <a:rPr lang="de-DE" sz="1400" b="1" i="1" dirty="0" smtClean="0">
                <a:cs typeface="Arial" pitchFamily="34" charset="0"/>
              </a:rPr>
              <a:t>„vergessen“ </a:t>
            </a:r>
            <a:endParaRPr lang="de-DE" sz="1400" b="1" i="1" dirty="0">
              <a:cs typeface="Arial" pitchFamily="34" charset="0"/>
            </a:endParaRPr>
          </a:p>
        </p:txBody>
      </p:sp>
      <p:sp>
        <p:nvSpPr>
          <p:cNvPr id="45" name="Rechteck 51"/>
          <p:cNvSpPr>
            <a:spLocks noChangeArrowheads="1"/>
          </p:cNvSpPr>
          <p:nvPr/>
        </p:nvSpPr>
        <p:spPr bwMode="auto">
          <a:xfrm>
            <a:off x="2643174" y="2214554"/>
            <a:ext cx="414340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…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Information </a:t>
            </a:r>
            <a:r>
              <a:rPr lang="de-DE" sz="1400" b="1" i="1" dirty="0">
                <a:cs typeface="Arial" pitchFamily="34" charset="0"/>
              </a:rPr>
              <a:t>erhält die MAV nur per „</a:t>
            </a:r>
            <a:r>
              <a:rPr lang="de-DE" sz="1400" b="1" i="1" dirty="0" err="1">
                <a:cs typeface="Arial" pitchFamily="34" charset="0"/>
              </a:rPr>
              <a:t>Flurfunk</a:t>
            </a:r>
            <a:r>
              <a:rPr lang="de-DE" sz="1400" b="1" i="1" dirty="0">
                <a:cs typeface="Arial" pitchFamily="34" charset="0"/>
              </a:rPr>
              <a:t>“</a:t>
            </a:r>
          </a:p>
        </p:txBody>
      </p:sp>
      <p:sp>
        <p:nvSpPr>
          <p:cNvPr id="47" name="Rechteck 51"/>
          <p:cNvSpPr>
            <a:spLocks noChangeArrowheads="1"/>
          </p:cNvSpPr>
          <p:nvPr/>
        </p:nvSpPr>
        <p:spPr bwMode="auto">
          <a:xfrm>
            <a:off x="2500298" y="2571744"/>
            <a:ext cx="5286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i="1" dirty="0">
                <a:solidFill>
                  <a:srgbClr val="C00000"/>
                </a:solidFill>
                <a:cs typeface="Arial" pitchFamily="34" charset="0"/>
              </a:rPr>
              <a:t>…was tun, wenn der Dienstgeber auf </a:t>
            </a:r>
            <a:r>
              <a:rPr lang="de-DE" sz="1600" b="1" i="1" dirty="0">
                <a:cs typeface="Arial" pitchFamily="34" charset="0"/>
              </a:rPr>
              <a:t>nichts</a:t>
            </a:r>
            <a:r>
              <a:rPr lang="de-DE" sz="1600" b="1" i="1" dirty="0">
                <a:solidFill>
                  <a:srgbClr val="C00000"/>
                </a:solidFill>
                <a:cs typeface="Arial" pitchFamily="34" charset="0"/>
              </a:rPr>
              <a:t> reagiert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9" grpId="0" animBg="1"/>
      <p:bldP spid="13" grpId="0"/>
      <p:bldP spid="14" grpId="0"/>
      <p:bldP spid="23" grpId="0" animBg="1"/>
      <p:bldP spid="25" grpId="0" animBg="1"/>
      <p:bldP spid="41" grpId="0"/>
      <p:bldP spid="42" grpId="0"/>
      <p:bldP spid="44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1714480" y="3786190"/>
            <a:ext cx="6715172" cy="257176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Rechteck 49"/>
          <p:cNvSpPr>
            <a:spLocks noChangeArrowheads="1"/>
          </p:cNvSpPr>
          <p:nvPr/>
        </p:nvSpPr>
        <p:spPr bwMode="auto">
          <a:xfrm>
            <a:off x="3357554" y="1714488"/>
            <a:ext cx="5286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1992 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… 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40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Jahre nach dem Betr.VG</a:t>
            </a:r>
            <a:endParaRPr lang="de-DE" sz="1600" b="1" dirty="0">
              <a:latin typeface="Calibri" pitchFamily="34" charset="0"/>
              <a:cs typeface="Arial" pitchFamily="34" charset="0"/>
            </a:endParaRPr>
          </a:p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wurden die Entwürfe von der Synode der EKD verabschiedet 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– </a:t>
            </a:r>
          </a:p>
          <a:p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begleitet von heftigen Protesten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von </a:t>
            </a:r>
            <a:r>
              <a:rPr lang="de-DE" sz="1200" b="1" i="1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MAVen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und Mitarbeitenden</a:t>
            </a:r>
            <a:endParaRPr lang="de-DE" sz="1200" b="1" i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>
            <a:spLocks noChangeArrowheads="1"/>
          </p:cNvSpPr>
          <p:nvPr/>
        </p:nvSpPr>
        <p:spPr bwMode="auto">
          <a:xfrm>
            <a:off x="3357554" y="242886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1993  erste Verbesserungen 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–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wegen der Proteste </a:t>
            </a:r>
          </a:p>
        </p:txBody>
      </p:sp>
      <p:sp>
        <p:nvSpPr>
          <p:cNvPr id="52" name="Rechteck 51"/>
          <p:cNvSpPr>
            <a:spLocks noChangeArrowheads="1"/>
          </p:cNvSpPr>
          <p:nvPr/>
        </p:nvSpPr>
        <p:spPr bwMode="auto">
          <a:xfrm>
            <a:off x="3357554" y="2643182"/>
            <a:ext cx="5072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1993  wird die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MVO der Diakonie wird außer Kraft gesetzt</a:t>
            </a:r>
          </a:p>
        </p:txBody>
      </p:sp>
      <p:sp>
        <p:nvSpPr>
          <p:cNvPr id="53" name="Rechteck 52"/>
          <p:cNvSpPr>
            <a:spLocks noChangeArrowheads="1"/>
          </p:cNvSpPr>
          <p:nvPr/>
        </p:nvSpPr>
        <p:spPr bwMode="auto">
          <a:xfrm>
            <a:off x="3357554" y="3000372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…viele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Landeskirchen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halten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aber an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ihren abweichenden </a:t>
            </a:r>
            <a:endParaRPr lang="de-DE" sz="1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Regelungen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fest </a:t>
            </a:r>
          </a:p>
        </p:txBody>
      </p:sp>
      <p:sp>
        <p:nvSpPr>
          <p:cNvPr id="31" name="Rechteck 30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42918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214314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357554" y="3929066"/>
            <a:ext cx="50006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In der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Rheinischen Landeskirche 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kommt das MV-Recht der EKD </a:t>
            </a:r>
          </a:p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nach Beschluss der Landessynode der </a:t>
            </a:r>
            <a:r>
              <a:rPr lang="de-DE" sz="1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seit  Januar 1994 mit einigen „rheinischen“ Abweichungen als </a:t>
            </a:r>
            <a:r>
              <a:rPr lang="de-DE" sz="1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MVG-</a:t>
            </a:r>
            <a:r>
              <a:rPr lang="de-DE" sz="1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zur Anwendung</a:t>
            </a:r>
            <a:endParaRPr lang="de-DE" sz="12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2" name="Picture 1" descr="C:\Dokumente und Einstellungen\Gisbert\Desktop\MAV Seminar_Kirche und Diakonie\446bbd98332e633ffb9d7cd0895103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714752"/>
            <a:ext cx="1787475" cy="23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357554" y="5000636"/>
            <a:ext cx="514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732 Kirchengemeinden, </a:t>
            </a:r>
            <a:r>
              <a:rPr lang="de-DE" sz="1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mit </a:t>
            </a:r>
            <a:r>
              <a:rPr lang="de-DE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2,7 Millionen Gemeindemitgliedern, </a:t>
            </a:r>
            <a:endParaRPr lang="de-DE" sz="14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1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organisiert </a:t>
            </a:r>
            <a:r>
              <a:rPr lang="de-DE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in 38 Kirchenkreisen</a:t>
            </a:r>
          </a:p>
        </p:txBody>
      </p:sp>
      <p:sp>
        <p:nvSpPr>
          <p:cNvPr id="46" name="Rechteck 1"/>
          <p:cNvSpPr>
            <a:spLocks noChangeArrowheads="1"/>
          </p:cNvSpPr>
          <p:nvPr/>
        </p:nvSpPr>
        <p:spPr bwMode="auto">
          <a:xfrm>
            <a:off x="3357554" y="5500702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latin typeface="Calibri" pitchFamily="34" charset="0"/>
                <a:cs typeface="Arial" pitchFamily="34" charset="0"/>
              </a:rPr>
              <a:t>Es gibt zur Zeit etwa </a:t>
            </a:r>
            <a:r>
              <a:rPr lang="de-DE" sz="1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90.000 Beschäftigte 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in den Gemeinden, </a:t>
            </a:r>
            <a:endParaRPr lang="de-DE" sz="12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Kirchenkreisen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, ev. Verbänden und in ca. 2000 Einrichtungen 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Diakonie </a:t>
            </a:r>
            <a:endParaRPr lang="de-DE" sz="12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in Rheinland, Westfalen und Lippe.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Rechteck 1899"/>
          <p:cNvSpPr>
            <a:spLocks noChangeArrowheads="1"/>
          </p:cNvSpPr>
          <p:nvPr/>
        </p:nvSpPr>
        <p:spPr bwMode="auto">
          <a:xfrm>
            <a:off x="3357554" y="4714884"/>
            <a:ext cx="342902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Evangelische Kirche im Rheinland  </a:t>
            </a:r>
          </a:p>
        </p:txBody>
      </p:sp>
      <p:sp>
        <p:nvSpPr>
          <p:cNvPr id="59" name="Rechteck 58"/>
          <p:cNvSpPr/>
          <p:nvPr/>
        </p:nvSpPr>
        <p:spPr>
          <a:xfrm>
            <a:off x="2786050" y="928670"/>
            <a:ext cx="350043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/>
              <a:t>Mitbestimmung bei Kirche &amp; Diakonie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542925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C:\Users\Gisbert\Desktop\smiley-29535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995348" cy="1012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071546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7"/>
          <p:cNvGrpSpPr/>
          <p:nvPr/>
        </p:nvGrpSpPr>
        <p:grpSpPr>
          <a:xfrm>
            <a:off x="2214546" y="2071678"/>
            <a:ext cx="2910978" cy="1046440"/>
            <a:chOff x="590809" y="4796313"/>
            <a:chExt cx="2910978" cy="1046440"/>
          </a:xfrm>
        </p:grpSpPr>
        <p:sp>
          <p:nvSpPr>
            <p:cNvPr id="9" name="Rechteck 8"/>
            <p:cNvSpPr/>
            <p:nvPr/>
          </p:nvSpPr>
          <p:spPr>
            <a:xfrm>
              <a:off x="590809" y="479631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400" dirty="0" smtClean="0">
                  <a:latin typeface="Arial Black" pitchFamily="34" charset="0"/>
                </a:rPr>
                <a:t>itarbeiter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359" y="505792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err="1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400" dirty="0" err="1" smtClean="0">
                  <a:latin typeface="Arial Black" pitchFamily="34" charset="0"/>
                </a:rPr>
                <a:t>ertretungs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99592" y="531953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400" dirty="0" smtClean="0">
                  <a:latin typeface="Arial Black" pitchFamily="34" charset="0"/>
                </a:rPr>
                <a:t>esetz</a:t>
              </a:r>
              <a:endParaRPr lang="de-DE" sz="2400" dirty="0">
                <a:latin typeface="Arial Black" pitchFamily="34" charset="0"/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3643306" y="35718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Grundsätze </a:t>
            </a:r>
          </a:p>
          <a:p>
            <a:r>
              <a:rPr lang="de-DE" sz="2000" b="1" dirty="0" smtClean="0">
                <a:latin typeface="Arial Black" pitchFamily="34" charset="0"/>
              </a:rPr>
              <a:t>für die </a:t>
            </a:r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</a:rPr>
              <a:t>Zusammenarbeit</a:t>
            </a:r>
            <a:endParaRPr lang="de-DE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Rectangle 75"/>
          <p:cNvSpPr>
            <a:spLocks noChangeArrowheads="1"/>
          </p:cNvSpPr>
          <p:nvPr/>
        </p:nvSpPr>
        <p:spPr bwMode="auto">
          <a:xfrm>
            <a:off x="3643306" y="4286256"/>
            <a:ext cx="40719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</a:rPr>
              <a:t>Erörterung </a:t>
            </a:r>
          </a:p>
          <a:p>
            <a:r>
              <a:rPr lang="de-DE" b="1" dirty="0" smtClean="0">
                <a:latin typeface="Arial Black" pitchFamily="34" charset="0"/>
              </a:rPr>
              <a:t>in der betrieblichen Praxis </a:t>
            </a:r>
            <a:endParaRPr lang="de-DE" b="1" dirty="0">
              <a:latin typeface="Arial Black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643306" y="49291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</a:rPr>
              <a:t>Informationsrechte </a:t>
            </a:r>
          </a:p>
          <a:p>
            <a:r>
              <a:rPr lang="de-DE" sz="2000" b="1" dirty="0" smtClean="0">
                <a:latin typeface="Arial Black" pitchFamily="34" charset="0"/>
              </a:rPr>
              <a:t>der Mitarbeitervertretung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643306" y="5715016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Ausschüsse</a:t>
            </a:r>
            <a:endParaRPr lang="de-DE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214678" y="2714620"/>
            <a:ext cx="5143536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6" name="Rechteck 35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643174" y="4214818"/>
            <a:ext cx="5715040" cy="64294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643174" y="5286388"/>
            <a:ext cx="5715040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643174" y="4929198"/>
            <a:ext cx="5715040" cy="28575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643174" y="3429000"/>
            <a:ext cx="5715040" cy="64294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214546" y="20716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§ 33   Grundsätze für die Zusammenarbeit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786050" y="2500306"/>
            <a:ext cx="59293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Mitarbeitervertretung und Dienststellenleitung </a:t>
            </a:r>
            <a:r>
              <a:rPr lang="de-DE" b="1" dirty="0" smtClean="0">
                <a:solidFill>
                  <a:srgbClr val="C00000"/>
                </a:solidFill>
              </a:rPr>
              <a:t>sind verpflichtet</a:t>
            </a:r>
            <a:r>
              <a:rPr lang="de-DE" sz="1400" b="1" dirty="0" smtClean="0"/>
              <a:t>,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sich gegenseitig </a:t>
            </a:r>
            <a:r>
              <a:rPr lang="de-DE" sz="1400" b="1" dirty="0" smtClean="0"/>
              <a:t>bei der Erfüllung ihrer Aufgaben </a:t>
            </a:r>
            <a:r>
              <a:rPr lang="de-DE" sz="1600" b="1" dirty="0" smtClean="0">
                <a:solidFill>
                  <a:srgbClr val="C00000"/>
                </a:solidFill>
              </a:rPr>
              <a:t>zu unterstützen</a:t>
            </a:r>
            <a:r>
              <a:rPr lang="de-DE" sz="1400" b="1" dirty="0" smtClean="0"/>
              <a:t>, und </a:t>
            </a:r>
          </a:p>
          <a:p>
            <a:r>
              <a:rPr lang="de-DE" sz="1400" b="1" dirty="0" smtClean="0"/>
              <a:t>arbeiten </a:t>
            </a:r>
            <a:r>
              <a:rPr lang="de-DE" sz="1600" b="1" dirty="0" smtClean="0">
                <a:solidFill>
                  <a:srgbClr val="0033CC"/>
                </a:solidFill>
              </a:rPr>
              <a:t>vertrauensvoll </a:t>
            </a:r>
            <a:r>
              <a:rPr lang="de-DE" sz="1400" b="1" dirty="0" smtClean="0"/>
              <a:t>und </a:t>
            </a:r>
            <a:r>
              <a:rPr lang="de-DE" sz="1600" b="1" dirty="0" smtClean="0">
                <a:solidFill>
                  <a:srgbClr val="C00000"/>
                </a:solidFill>
              </a:rPr>
              <a:t>partnerschaftlich</a:t>
            </a:r>
            <a:r>
              <a:rPr lang="de-DE" sz="1400" b="1" dirty="0" smtClean="0"/>
              <a:t> zusammen. </a:t>
            </a:r>
            <a:endParaRPr lang="de-DE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2786050" y="3500438"/>
            <a:ext cx="5572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Sie </a:t>
            </a:r>
            <a:r>
              <a:rPr lang="de-DE" sz="1600" b="1" dirty="0" smtClean="0">
                <a:solidFill>
                  <a:srgbClr val="C00000"/>
                </a:solidFill>
              </a:rPr>
              <a:t>informieren sich gegenseitig </a:t>
            </a:r>
            <a:r>
              <a:rPr lang="de-DE" sz="1400" b="1" dirty="0" smtClean="0"/>
              <a:t>über Angelegenheiten</a:t>
            </a:r>
            <a:r>
              <a:rPr lang="de-DE" sz="1400" dirty="0" smtClean="0"/>
              <a:t>, die </a:t>
            </a:r>
          </a:p>
          <a:p>
            <a:r>
              <a:rPr lang="de-DE" sz="1400" dirty="0" smtClean="0"/>
              <a:t>die </a:t>
            </a:r>
            <a:r>
              <a:rPr lang="de-DE" sz="1400" b="1" dirty="0" smtClean="0">
                <a:solidFill>
                  <a:srgbClr val="0033CC"/>
                </a:solidFill>
              </a:rPr>
              <a:t>Dienstgemeinschaft</a:t>
            </a:r>
            <a:r>
              <a:rPr lang="de-DE" sz="1400" dirty="0" smtClean="0"/>
              <a:t> betreffen.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2786050" y="5286388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…und jede Betätigung in der Dienststelle unterbleibt, </a:t>
            </a:r>
          </a:p>
          <a:p>
            <a:r>
              <a:rPr lang="de-DE" sz="1400" dirty="0" smtClean="0"/>
              <a:t>die der </a:t>
            </a:r>
            <a:r>
              <a:rPr lang="de-DE" sz="1600" b="1" dirty="0" smtClean="0">
                <a:solidFill>
                  <a:srgbClr val="C00000"/>
                </a:solidFill>
              </a:rPr>
              <a:t>Aufgabe der Dienststelle</a:t>
            </a:r>
            <a:r>
              <a:rPr lang="de-DE" sz="1400" dirty="0" smtClean="0"/>
              <a:t>, der </a:t>
            </a:r>
            <a:r>
              <a:rPr lang="de-DE" sz="1400" b="1" dirty="0" smtClean="0">
                <a:solidFill>
                  <a:srgbClr val="0033CC"/>
                </a:solidFill>
              </a:rPr>
              <a:t>Dienstgemeinschaft </a:t>
            </a:r>
            <a:r>
              <a:rPr lang="de-DE" sz="1400" dirty="0" smtClean="0"/>
              <a:t>oder dem </a:t>
            </a:r>
            <a:r>
              <a:rPr lang="de-DE" sz="1600" b="1" dirty="0" smtClean="0">
                <a:solidFill>
                  <a:srgbClr val="0033CC"/>
                </a:solidFill>
              </a:rPr>
              <a:t>Arbeitsfrieden </a:t>
            </a:r>
            <a:r>
              <a:rPr lang="de-DE" sz="1400" dirty="0" smtClean="0"/>
              <a:t>abträglich ist.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2786050" y="49291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/>
              <a:t>…die Vereinigungsfreiheit nicht beeinträchtigt wird 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857224" y="2571744"/>
            <a:ext cx="1444626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Pflicht </a:t>
            </a:r>
            <a:r>
              <a:rPr lang="de-DE" sz="1200" b="1" dirty="0" smtClean="0">
                <a:solidFill>
                  <a:srgbClr val="C00000"/>
                </a:solidFill>
                <a:latin typeface="Arial" charset="0"/>
              </a:rPr>
              <a:t>zur </a:t>
            </a:r>
          </a:p>
          <a:p>
            <a:pPr>
              <a:defRPr/>
            </a:pPr>
            <a:r>
              <a:rPr lang="de-DE" sz="1200" b="1" dirty="0" smtClean="0">
                <a:latin typeface="Arial" charset="0"/>
              </a:rPr>
              <a:t>     Unterstützung</a:t>
            </a:r>
            <a:endParaRPr lang="de-DE" sz="1200" dirty="0"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928662" y="4071942"/>
            <a:ext cx="1416478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latin typeface="Arial" charset="0"/>
              </a:rPr>
              <a:t>MAV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DE" sz="1200" b="1" dirty="0" smtClean="0">
                <a:solidFill>
                  <a:srgbClr val="C00000"/>
                </a:solidFill>
                <a:latin typeface="Arial" charset="0"/>
              </a:rPr>
              <a:t>auf </a:t>
            </a:r>
          </a:p>
          <a:p>
            <a:pPr>
              <a:defRPr/>
            </a:pPr>
            <a:r>
              <a:rPr lang="de-DE" sz="1200" b="1" dirty="0" smtClean="0">
                <a:solidFill>
                  <a:srgbClr val="C00000"/>
                </a:solidFill>
                <a:latin typeface="Arial" charset="0"/>
              </a:rPr>
              <a:t>       Augenhöhe </a:t>
            </a:r>
            <a:endParaRPr lang="de-DE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285984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85984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5786" y="4786322"/>
            <a:ext cx="1512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Gewerkschaftliche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            Betätigung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85984" y="500063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786050" y="4214818"/>
            <a:ext cx="57864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Sie achten darauf</a:t>
            </a:r>
            <a:r>
              <a:rPr lang="de-DE" sz="1400" dirty="0" smtClean="0"/>
              <a:t>, dass alle Mitarbeiter </a:t>
            </a:r>
          </a:p>
          <a:p>
            <a:r>
              <a:rPr lang="de-DE" sz="1400" dirty="0" smtClean="0"/>
              <a:t>und Mitarbeiterinnen nach </a:t>
            </a:r>
            <a:r>
              <a:rPr lang="de-DE" sz="1600" b="1" dirty="0" smtClean="0">
                <a:solidFill>
                  <a:srgbClr val="C00000"/>
                </a:solidFill>
              </a:rPr>
              <a:t>Recht und Billigkeit </a:t>
            </a:r>
            <a:r>
              <a:rPr lang="de-DE" sz="1400" dirty="0" smtClean="0"/>
              <a:t>behandelt werden, </a:t>
            </a:r>
          </a:p>
        </p:txBody>
      </p:sp>
      <p:sp>
        <p:nvSpPr>
          <p:cNvPr id="34" name="Rechteck 33"/>
          <p:cNvSpPr/>
          <p:nvPr/>
        </p:nvSpPr>
        <p:spPr>
          <a:xfrm>
            <a:off x="642910" y="5429264"/>
            <a:ext cx="1649811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        </a:t>
            </a:r>
            <a:r>
              <a:rPr lang="de-DE" sz="1400" b="1" dirty="0" smtClean="0">
                <a:latin typeface="Arial" charset="0"/>
              </a:rPr>
              <a:t>MAV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DE" sz="1200" b="1" dirty="0" smtClean="0">
                <a:solidFill>
                  <a:srgbClr val="C00000"/>
                </a:solidFill>
                <a:latin typeface="Arial" charset="0"/>
              </a:rPr>
              <a:t>in der </a:t>
            </a:r>
          </a:p>
          <a:p>
            <a:pPr>
              <a:defRPr/>
            </a:pPr>
            <a:r>
              <a:rPr lang="de-DE" sz="1200" b="1" dirty="0" smtClean="0">
                <a:solidFill>
                  <a:srgbClr val="C00000"/>
                </a:solidFill>
                <a:latin typeface="Arial" charset="0"/>
              </a:rPr>
              <a:t>    Mitverantwortung</a:t>
            </a:r>
            <a:endParaRPr lang="de-DE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85984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38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41" name="Rechteck 40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Rechteck 38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5" grpId="0"/>
      <p:bldP spid="26" grpId="0" animBg="1"/>
      <p:bldP spid="27" grpId="0" animBg="1"/>
      <p:bldP spid="30" grpId="0" animBg="1"/>
      <p:bldP spid="34" grpId="0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4500570"/>
            <a:ext cx="6215106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00298" y="3786190"/>
            <a:ext cx="6215106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00298" y="2500306"/>
            <a:ext cx="6215106" cy="114300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643174" y="2571744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Mitarbeitervertretung und Dienststellenleitung </a:t>
            </a:r>
            <a:r>
              <a:rPr lang="de-DE" sz="1600" b="1" dirty="0" smtClean="0">
                <a:solidFill>
                  <a:srgbClr val="C00000"/>
                </a:solidFill>
              </a:rPr>
              <a:t>müssen</a:t>
            </a:r>
            <a:r>
              <a:rPr lang="de-DE" sz="1600" b="1" dirty="0" smtClean="0"/>
              <a:t> </a:t>
            </a:r>
            <a:r>
              <a:rPr lang="de-DE" sz="1400" b="1" dirty="0" smtClean="0"/>
              <a:t>mindestens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einmal im Halbjahr </a:t>
            </a:r>
            <a:r>
              <a:rPr lang="de-DE" sz="1400" dirty="0" smtClean="0"/>
              <a:t>zur Besprechung </a:t>
            </a:r>
            <a:r>
              <a:rPr lang="de-DE" sz="1400" b="1" dirty="0" smtClean="0">
                <a:solidFill>
                  <a:srgbClr val="0033CC"/>
                </a:solidFill>
              </a:rPr>
              <a:t>allgemeiner Fragen </a:t>
            </a:r>
            <a:r>
              <a:rPr lang="de-DE" sz="1400" dirty="0" smtClean="0"/>
              <a:t>des Dienstbetriebes und der Dienstgemeinschaft und zum </a:t>
            </a:r>
            <a:r>
              <a:rPr lang="de-DE" sz="1400" b="1" dirty="0" smtClean="0"/>
              <a:t>Austausch von </a:t>
            </a:r>
            <a:r>
              <a:rPr lang="de-DE" sz="1600" b="1" dirty="0" smtClean="0">
                <a:solidFill>
                  <a:srgbClr val="C00000"/>
                </a:solidFill>
              </a:rPr>
              <a:t>Vorschlägen </a:t>
            </a:r>
            <a:r>
              <a:rPr lang="de-DE" sz="1400" b="1" dirty="0" smtClean="0"/>
              <a:t>und </a:t>
            </a:r>
            <a:r>
              <a:rPr lang="de-DE" sz="1600" b="1" dirty="0" smtClean="0">
                <a:solidFill>
                  <a:srgbClr val="0033CC"/>
                </a:solidFill>
              </a:rPr>
              <a:t>Anregungen</a:t>
            </a:r>
            <a:r>
              <a:rPr lang="de-DE" sz="1400" b="1" dirty="0" smtClean="0"/>
              <a:t> </a:t>
            </a:r>
            <a:r>
              <a:rPr lang="de-DE" sz="1400" dirty="0" smtClean="0"/>
              <a:t>zusammenkommen. 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643174" y="3786190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In der Besprechung sollen auch </a:t>
            </a:r>
            <a:r>
              <a:rPr lang="de-DE" sz="1400" b="1" dirty="0" smtClean="0">
                <a:solidFill>
                  <a:srgbClr val="0033CC"/>
                </a:solidFill>
              </a:rPr>
              <a:t>Fragen der Gleichstellung </a:t>
            </a:r>
            <a:r>
              <a:rPr lang="de-DE" sz="1400" dirty="0" smtClean="0"/>
              <a:t>und der </a:t>
            </a:r>
          </a:p>
          <a:p>
            <a:r>
              <a:rPr lang="de-DE" sz="1400" dirty="0" smtClean="0"/>
              <a:t>Gemeinschaft von Frauen und Männern in der Dienststelle erörtert werden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2643174" y="450057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Sofern eine </a:t>
            </a:r>
            <a:r>
              <a:rPr lang="de-DE" sz="1200" b="1" dirty="0" smtClean="0">
                <a:solidFill>
                  <a:srgbClr val="0033CC"/>
                </a:solidFill>
              </a:rPr>
              <a:t>Gemeinsame Mitarbeitervertretung nach § 5 Absatz 2 </a:t>
            </a:r>
            <a:r>
              <a:rPr lang="de-DE" sz="1200" b="1" dirty="0" smtClean="0"/>
              <a:t>besteht, findet die Besprechung nach mit </a:t>
            </a:r>
            <a:r>
              <a:rPr lang="de-DE" sz="1200" b="1" dirty="0" smtClean="0">
                <a:solidFill>
                  <a:srgbClr val="C00000"/>
                </a:solidFill>
              </a:rPr>
              <a:t>allen beteiligten </a:t>
            </a:r>
            <a:r>
              <a:rPr lang="de-DE" sz="1200" b="1" dirty="0" smtClean="0"/>
              <a:t>Dienststellenleitungen </a:t>
            </a:r>
            <a:r>
              <a:rPr lang="de-DE" sz="1200" b="1" dirty="0" smtClean="0">
                <a:solidFill>
                  <a:srgbClr val="C00000"/>
                </a:solidFill>
              </a:rPr>
              <a:t>einmal im Jahr </a:t>
            </a:r>
            <a:r>
              <a:rPr lang="de-DE" sz="1200" b="1" dirty="0" smtClean="0"/>
              <a:t>statt.</a:t>
            </a:r>
            <a:endParaRPr lang="de-DE" sz="1200" b="1" dirty="0"/>
          </a:p>
        </p:txBody>
      </p:sp>
      <p:sp>
        <p:nvSpPr>
          <p:cNvPr id="16" name="Rechteck 15"/>
          <p:cNvSpPr/>
          <p:nvPr/>
        </p:nvSpPr>
        <p:spPr>
          <a:xfrm>
            <a:off x="2143108" y="20716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§ 33   Grundsätze für die Zusammenarbeit</a:t>
            </a:r>
            <a:endParaRPr lang="de-DE" b="1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21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Rechteck 21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3286116" y="5357826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 smtClean="0"/>
              <a:t>Austausch von </a:t>
            </a:r>
            <a:r>
              <a:rPr lang="de-DE" sz="1400" b="1" dirty="0" smtClean="0">
                <a:solidFill>
                  <a:srgbClr val="C00000"/>
                </a:solidFill>
              </a:rPr>
              <a:t>Vorschlägen </a:t>
            </a:r>
            <a:r>
              <a:rPr lang="de-DE" sz="1200" b="1" dirty="0" smtClean="0"/>
              <a:t>und </a:t>
            </a:r>
            <a:r>
              <a:rPr lang="de-DE" sz="1400" b="1" dirty="0" smtClean="0">
                <a:solidFill>
                  <a:srgbClr val="0033CC"/>
                </a:solidFill>
              </a:rPr>
              <a:t>Anregungen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357686" y="5572140"/>
            <a:ext cx="442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latin typeface="+mj-lt"/>
              </a:rPr>
              <a:t>Was heißt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de-DE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400" b="1" dirty="0" smtClean="0">
                <a:solidFill>
                  <a:srgbClr val="0033CC"/>
                </a:solidFill>
              </a:rPr>
              <a:t>allgemeine Fragen </a:t>
            </a:r>
            <a:r>
              <a:rPr lang="de-DE" sz="1400" b="1" dirty="0" smtClean="0"/>
              <a:t>des Dienstbetriebes 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0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143512"/>
            <a:ext cx="571504" cy="938244"/>
          </a:xfrm>
          <a:prstGeom prst="rect">
            <a:avLst/>
          </a:prstGeom>
          <a:noFill/>
        </p:spPr>
      </p:pic>
      <p:sp>
        <p:nvSpPr>
          <p:cNvPr id="35" name="Rechteck 34"/>
          <p:cNvSpPr/>
          <p:nvPr/>
        </p:nvSpPr>
        <p:spPr>
          <a:xfrm>
            <a:off x="928662" y="2643182"/>
            <a:ext cx="1223412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Pflicht </a:t>
            </a:r>
          </a:p>
          <a:p>
            <a:pPr>
              <a:defRPr/>
            </a:pPr>
            <a:r>
              <a:rPr lang="de-DE" sz="1200" b="1" dirty="0" smtClean="0">
                <a:latin typeface="Arial" charset="0"/>
              </a:rPr>
              <a:t>    zum Dialog</a:t>
            </a:r>
            <a:endParaRPr lang="de-DE" sz="1200" dirty="0"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3500430" y="5786454"/>
            <a:ext cx="5072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Warum </a:t>
            </a:r>
            <a:r>
              <a:rPr lang="de-DE" sz="1200" b="1" dirty="0" smtClean="0">
                <a:solidFill>
                  <a:schemeClr val="accent5">
                    <a:lumMod val="50000"/>
                  </a:schemeClr>
                </a:solidFill>
              </a:rPr>
              <a:t>mit allen beteiligten </a:t>
            </a:r>
            <a:r>
              <a:rPr lang="de-DE" sz="1200" b="1" dirty="0" smtClean="0"/>
              <a:t>Dienststellenleitungen </a:t>
            </a:r>
            <a:r>
              <a:rPr lang="de-DE" sz="1200" b="1" dirty="0" smtClean="0">
                <a:solidFill>
                  <a:srgbClr val="C00000"/>
                </a:solidFill>
              </a:rPr>
              <a:t>nur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C00000"/>
                </a:solidFill>
              </a:rPr>
              <a:t>einmal im Jahr </a:t>
            </a:r>
            <a:endParaRPr lang="de-DE" sz="1200" dirty="0"/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143108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00034" y="3786190"/>
            <a:ext cx="167225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b="1" dirty="0" smtClean="0">
                <a:solidFill>
                  <a:srgbClr val="C00000"/>
                </a:solidFill>
                <a:latin typeface="Arial" charset="0"/>
              </a:rPr>
              <a:t>           Allgemeines </a:t>
            </a:r>
          </a:p>
          <a:p>
            <a:pPr>
              <a:defRPr/>
            </a:pPr>
            <a:r>
              <a:rPr lang="de-DE" sz="1100" b="1" dirty="0" smtClean="0">
                <a:solidFill>
                  <a:srgbClr val="C00000"/>
                </a:solidFill>
                <a:latin typeface="Arial" charset="0"/>
              </a:rPr>
              <a:t>Gleichstellungsgesetz</a:t>
            </a:r>
            <a:endParaRPr lang="de-DE" sz="1100" dirty="0">
              <a:latin typeface="Arial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143108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 1"/>
          <p:cNvSpPr>
            <a:spLocks noChangeArrowheads="1"/>
          </p:cNvSpPr>
          <p:nvPr/>
        </p:nvSpPr>
        <p:spPr bwMode="auto">
          <a:xfrm>
            <a:off x="928662" y="5572140"/>
            <a:ext cx="1739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5" grpId="0"/>
      <p:bldP spid="36" grpId="0"/>
      <p:bldP spid="37" grpId="0" animBg="1"/>
      <p:bldP spid="38" grpId="0"/>
      <p:bldP spid="39" grpId="0" animBg="1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5214950"/>
            <a:ext cx="6072230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500298" y="3500438"/>
            <a:ext cx="6072230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500298" y="2285992"/>
            <a:ext cx="6072230" cy="107157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43174" y="2357431"/>
            <a:ext cx="5929354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</a:t>
            </a:r>
            <a:r>
              <a:rPr lang="de-DE" sz="1200" b="1" dirty="0" smtClean="0"/>
              <a:t>) </a:t>
            </a:r>
            <a:r>
              <a:rPr lang="de-DE" sz="1400" b="1" dirty="0" smtClean="0"/>
              <a:t>In strittigen Fragen ist eine </a:t>
            </a:r>
            <a:r>
              <a:rPr lang="de-DE" sz="1600" b="1" dirty="0" smtClean="0">
                <a:solidFill>
                  <a:srgbClr val="C00000"/>
                </a:solidFill>
              </a:rPr>
              <a:t>Einigung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durch Aussprache </a:t>
            </a:r>
            <a:r>
              <a:rPr lang="de-DE" sz="1400" b="1" dirty="0" smtClean="0"/>
              <a:t>anzustreben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Erst wenn die Bemühungen um eine Einigung </a:t>
            </a:r>
            <a:r>
              <a:rPr lang="de-DE" sz="1400" b="1" dirty="0" smtClean="0"/>
              <a:t>in der Dienststelle gescheitert </a:t>
            </a:r>
          </a:p>
          <a:p>
            <a:r>
              <a:rPr lang="de-DE" sz="1400" dirty="0" smtClean="0"/>
              <a:t>sind, dürfen </a:t>
            </a:r>
            <a:r>
              <a:rPr lang="de-DE" sz="1600" b="1" dirty="0" smtClean="0">
                <a:solidFill>
                  <a:srgbClr val="0033CC"/>
                </a:solidFill>
              </a:rPr>
              <a:t>andere Stellen </a:t>
            </a:r>
            <a:r>
              <a:rPr lang="de-DE" sz="1400" dirty="0" smtClean="0"/>
              <a:t>im Rahmen der dafür geltenden Bestimmungen angerufen werden. 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643174" y="3500439"/>
            <a:ext cx="6000792" cy="100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Das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Scheitern</a:t>
            </a:r>
            <a:r>
              <a:rPr lang="de-DE" sz="1600" b="1" dirty="0" smtClean="0"/>
              <a:t> </a:t>
            </a:r>
            <a:r>
              <a:rPr lang="de-DE" sz="1400" b="1" dirty="0" smtClean="0"/>
              <a:t>der Einigung </a:t>
            </a:r>
          </a:p>
          <a:p>
            <a:r>
              <a:rPr lang="de-DE" sz="1400" b="1" dirty="0" smtClean="0"/>
              <a:t>muss</a:t>
            </a:r>
            <a:r>
              <a:rPr lang="de-DE" sz="1400" dirty="0" smtClean="0"/>
              <a:t> von der MAV oder der Dienststellenleitung </a:t>
            </a:r>
            <a:r>
              <a:rPr lang="de-DE" sz="1600" b="1" dirty="0" smtClean="0">
                <a:solidFill>
                  <a:srgbClr val="C00000"/>
                </a:solidFill>
              </a:rPr>
              <a:t>schriftlich </a:t>
            </a:r>
            <a:r>
              <a:rPr lang="de-DE" sz="1400" b="1" dirty="0" smtClean="0"/>
              <a:t>erklärt werden</a:t>
            </a:r>
            <a:r>
              <a:rPr lang="de-DE" sz="1400" dirty="0" smtClean="0"/>
              <a:t>. </a:t>
            </a:r>
          </a:p>
          <a:p>
            <a:r>
              <a:rPr lang="de-DE" sz="1200" b="1" i="1" dirty="0" smtClean="0"/>
              <a:t>Die Vorschriften über das Verfahren bei der </a:t>
            </a:r>
            <a:r>
              <a:rPr lang="de-DE" sz="1200" b="1" i="1" dirty="0" err="1" smtClean="0"/>
              <a:t>Mitberatung</a:t>
            </a:r>
            <a:r>
              <a:rPr lang="de-DE" sz="1200" b="1" i="1" dirty="0" smtClean="0"/>
              <a:t> und der Mitbestimmung </a:t>
            </a:r>
          </a:p>
          <a:p>
            <a:r>
              <a:rPr lang="de-DE" sz="1200" b="1" i="1" dirty="0" smtClean="0"/>
              <a:t>                                                                                                                            bleiben unberührt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071670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§ 33   Grundsätze für </a:t>
            </a:r>
            <a:r>
              <a:rPr lang="de-DE" sz="1600" b="1" dirty="0" smtClean="0"/>
              <a:t>die</a:t>
            </a:r>
            <a:r>
              <a:rPr lang="de-DE" b="1" dirty="0" smtClean="0"/>
              <a:t> Zusammenarbeit</a:t>
            </a:r>
            <a:endParaRPr lang="de-DE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15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Rechteck 15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643174" y="5214950"/>
            <a:ext cx="5715000" cy="5232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…bei der Arbeitsrechtsetzung </a:t>
            </a:r>
          </a:p>
          <a:p>
            <a:pPr eaLnBrk="0" hangingPunct="0"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  führt das zu </a:t>
            </a:r>
            <a:r>
              <a:rPr lang="de-DE" sz="1400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Streikverbot-/Verzicht und Zwangsschlichtung </a:t>
            </a:r>
            <a:endParaRPr lang="de-DE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43174" y="5715016"/>
            <a:ext cx="55260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latin typeface="+mn-lt"/>
                <a:ea typeface="Times New Roman" pitchFamily="18" charset="0"/>
                <a:cs typeface="Arial" pitchFamily="34" charset="0"/>
              </a:rPr>
              <a:t>…im MVG verpflichtet das zur </a:t>
            </a:r>
            <a:r>
              <a:rPr lang="de-DE" sz="14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Erörterung </a:t>
            </a:r>
            <a:r>
              <a:rPr lang="de-DE" sz="1400" b="1" dirty="0">
                <a:latin typeface="+mn-lt"/>
                <a:ea typeface="Times New Roman" pitchFamily="18" charset="0"/>
                <a:cs typeface="Arial" pitchFamily="34" charset="0"/>
              </a:rPr>
              <a:t>von strittigen Fragen</a:t>
            </a:r>
            <a:endParaRPr lang="de-DE" sz="1400" b="1" dirty="0">
              <a:latin typeface="+mn-lt"/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857224" y="2428868"/>
            <a:ext cx="1298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    Pflicht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zur </a:t>
            </a:r>
            <a:r>
              <a:rPr lang="de-DE" sz="1400" b="1" dirty="0">
                <a:solidFill>
                  <a:srgbClr val="C00000"/>
                </a:solidFill>
              </a:rPr>
              <a:t>Erörterung 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571604" y="4786322"/>
            <a:ext cx="6643734" cy="3385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eaLnBrk="0" hangingPunct="0">
              <a:defRPr/>
            </a:pPr>
            <a:r>
              <a:rPr lang="de-DE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Prägend für die Verfahren Im Arbeitsrecht der Kirchen </a:t>
            </a:r>
            <a:r>
              <a:rPr lang="de-DE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ist </a:t>
            </a:r>
            <a:r>
              <a:rPr lang="de-DE" sz="1600" b="1" i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das Konsensprinzip</a:t>
            </a:r>
          </a:p>
        </p:txBody>
      </p:sp>
      <p:pic>
        <p:nvPicPr>
          <p:cNvPr id="33" name="Picture 5" descr="C:\Users\Gisbert\Desktop\Bil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429264"/>
            <a:ext cx="571504" cy="938244"/>
          </a:xfrm>
          <a:prstGeom prst="rect">
            <a:avLst/>
          </a:prstGeom>
          <a:noFill/>
        </p:spPr>
      </p:pic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143108" y="264318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143108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143108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143108" y="578645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1785918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/>
      <p:bldP spid="28" grpId="0"/>
      <p:bldP spid="29" grpId="0"/>
      <p:bldP spid="30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2714612" y="3786190"/>
            <a:ext cx="6000792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2571736" y="2571744"/>
            <a:ext cx="5715072" cy="14287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714612" y="2928934"/>
            <a:ext cx="6000792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714612" y="4714884"/>
            <a:ext cx="6000792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30" name="Rechteck 9"/>
          <p:cNvSpPr>
            <a:spLocks noChangeArrowheads="1"/>
          </p:cNvSpPr>
          <p:nvPr/>
        </p:nvSpPr>
        <p:spPr bwMode="auto">
          <a:xfrm>
            <a:off x="1071538" y="1571612"/>
            <a:ext cx="4286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Verfahren der </a:t>
            </a:r>
            <a:r>
              <a:rPr lang="de-DE" dirty="0" smtClean="0">
                <a:solidFill>
                  <a:srgbClr val="C00000"/>
                </a:solidFill>
                <a:latin typeface="Arial Black" pitchFamily="34" charset="0"/>
              </a:rPr>
              <a:t>Erörterung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600" b="1" dirty="0" smtClean="0"/>
              <a:t>bei </a:t>
            </a:r>
            <a:r>
              <a:rPr lang="de-DE" sz="1600" b="1" dirty="0"/>
              <a:t>der </a:t>
            </a:r>
            <a:r>
              <a:rPr lang="de-DE" sz="1600" b="1" dirty="0" err="1"/>
              <a:t>Mitberatung</a:t>
            </a:r>
            <a:r>
              <a:rPr lang="de-DE" sz="1600" b="1" dirty="0"/>
              <a:t> und der </a:t>
            </a:r>
            <a:r>
              <a:rPr lang="de-DE" sz="1600" b="1" dirty="0" smtClean="0"/>
              <a:t>Mitbestimmung</a:t>
            </a:r>
            <a:endParaRPr lang="de-DE" sz="1600" b="1" dirty="0"/>
          </a:p>
        </p:txBody>
      </p:sp>
      <p:grpSp>
        <p:nvGrpSpPr>
          <p:cNvPr id="2" name="Gruppieren 25"/>
          <p:cNvGrpSpPr/>
          <p:nvPr/>
        </p:nvGrpSpPr>
        <p:grpSpPr>
          <a:xfrm>
            <a:off x="3000364" y="500042"/>
            <a:ext cx="5786478" cy="928694"/>
            <a:chOff x="3071802" y="285728"/>
            <a:chExt cx="5786478" cy="928694"/>
          </a:xfrm>
        </p:grpSpPr>
        <p:grpSp>
          <p:nvGrpSpPr>
            <p:cNvPr id="3" name="Gruppieren 16"/>
            <p:cNvGrpSpPr/>
            <p:nvPr/>
          </p:nvGrpSpPr>
          <p:grpSpPr>
            <a:xfrm>
              <a:off x="3071802" y="285728"/>
              <a:ext cx="5786478" cy="928694"/>
              <a:chOff x="3071802" y="428604"/>
              <a:chExt cx="5786478" cy="928694"/>
            </a:xfrm>
          </p:grpSpPr>
          <p:sp>
            <p:nvSpPr>
              <p:cNvPr id="30" name="Rechteck 29"/>
              <p:cNvSpPr/>
              <p:nvPr/>
            </p:nvSpPr>
            <p:spPr bwMode="auto">
              <a:xfrm>
                <a:off x="3071802" y="785794"/>
                <a:ext cx="5786478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8" name="Rechteck 27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</p:grpSp>
      <p:sp>
        <p:nvSpPr>
          <p:cNvPr id="33" name="Rechteck 5"/>
          <p:cNvSpPr>
            <a:spLocks noChangeArrowheads="1"/>
          </p:cNvSpPr>
          <p:nvPr/>
        </p:nvSpPr>
        <p:spPr bwMode="auto">
          <a:xfrm>
            <a:off x="2786050" y="4714884"/>
            <a:ext cx="60722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/>
              <a:t>Die MAV </a:t>
            </a:r>
            <a:r>
              <a:rPr lang="de-DE" sz="1400" b="1" dirty="0">
                <a:solidFill>
                  <a:srgbClr val="C00000"/>
                </a:solidFill>
              </a:rPr>
              <a:t>kann die Erörterung </a:t>
            </a:r>
            <a:r>
              <a:rPr lang="de-DE" sz="1400" b="1" dirty="0"/>
              <a:t>nur </a:t>
            </a:r>
            <a:r>
              <a:rPr lang="de-DE" sz="1400" b="1" dirty="0" smtClean="0"/>
              <a:t>innerhalb von </a:t>
            </a:r>
          </a:p>
          <a:p>
            <a:r>
              <a:rPr lang="de-DE" sz="1400" b="1" dirty="0" smtClean="0"/>
              <a:t>zwei </a:t>
            </a:r>
            <a:r>
              <a:rPr lang="de-DE" sz="1400" b="1" dirty="0"/>
              <a:t>Wochen nach Bekanntgabe der beabsichtigten Maßnahme </a:t>
            </a:r>
            <a:r>
              <a:rPr lang="de-DE" sz="1400" b="1" dirty="0">
                <a:solidFill>
                  <a:srgbClr val="C00000"/>
                </a:solidFill>
              </a:rPr>
              <a:t>verlangen</a:t>
            </a:r>
            <a:r>
              <a:rPr lang="de-DE" sz="1400" b="1" dirty="0"/>
              <a:t>. </a:t>
            </a:r>
            <a:endParaRPr lang="de-DE" sz="1400" b="1" dirty="0" smtClean="0"/>
          </a:p>
          <a:p>
            <a:r>
              <a:rPr lang="de-DE" sz="1400" b="1" dirty="0" smtClean="0">
                <a:solidFill>
                  <a:srgbClr val="C00000"/>
                </a:solidFill>
              </a:rPr>
              <a:t>Im Falle einer Nichteinigung </a:t>
            </a:r>
            <a:r>
              <a:rPr lang="de-DE" sz="1400" b="1" dirty="0" smtClean="0"/>
              <a:t>hat die Dienststellenleitung oder die MAV </a:t>
            </a:r>
          </a:p>
          <a:p>
            <a:r>
              <a:rPr lang="de-DE" sz="1400" b="1" dirty="0" smtClean="0"/>
              <a:t>die Erörterung für beendet zu erklären. </a:t>
            </a:r>
            <a:endParaRPr lang="de-DE" sz="1400" b="1" dirty="0"/>
          </a:p>
        </p:txBody>
      </p:sp>
      <p:sp>
        <p:nvSpPr>
          <p:cNvPr id="34" name="Rechteck 4"/>
          <p:cNvSpPr>
            <a:spLocks noChangeArrowheads="1"/>
          </p:cNvSpPr>
          <p:nvPr/>
        </p:nvSpPr>
        <p:spPr bwMode="auto">
          <a:xfrm>
            <a:off x="2786050" y="5786454"/>
            <a:ext cx="592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b="1" dirty="0"/>
              <a:t>Die Dienststellenleitung </a:t>
            </a:r>
            <a:r>
              <a:rPr lang="de-DE" sz="1400" dirty="0"/>
              <a:t>hat eine </a:t>
            </a:r>
            <a:r>
              <a:rPr lang="de-DE" sz="1400" b="1" dirty="0"/>
              <a:t>abweichende</a:t>
            </a:r>
            <a:r>
              <a:rPr lang="de-DE" sz="1400" dirty="0"/>
              <a:t> Entscheidung gegenüber der Mitarbeitervertretung </a:t>
            </a:r>
            <a:r>
              <a:rPr lang="de-DE" sz="1400" b="1" dirty="0">
                <a:solidFill>
                  <a:srgbClr val="C00000"/>
                </a:solidFill>
              </a:rPr>
              <a:t>schriftlich zu begründen</a:t>
            </a:r>
            <a:r>
              <a:rPr lang="de-DE" sz="1400" dirty="0"/>
              <a:t>. </a:t>
            </a:r>
          </a:p>
        </p:txBody>
      </p:sp>
      <p:sp>
        <p:nvSpPr>
          <p:cNvPr id="36" name="Rechteck 2"/>
          <p:cNvSpPr>
            <a:spLocks noChangeArrowheads="1"/>
          </p:cNvSpPr>
          <p:nvPr/>
        </p:nvSpPr>
        <p:spPr bwMode="auto">
          <a:xfrm>
            <a:off x="2786050" y="2928934"/>
            <a:ext cx="57864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/>
              <a:t>Im Fall der Erörterung </a:t>
            </a:r>
            <a:r>
              <a:rPr lang="de-DE" sz="1400" b="1" dirty="0">
                <a:solidFill>
                  <a:srgbClr val="C00000"/>
                </a:solidFill>
              </a:rPr>
              <a:t>gilt die Zustimmung </a:t>
            </a:r>
            <a:r>
              <a:rPr lang="de-DE" sz="1600" b="1" dirty="0">
                <a:solidFill>
                  <a:srgbClr val="C00000"/>
                </a:solidFill>
              </a:rPr>
              <a:t>als erteilt</a:t>
            </a:r>
            <a:r>
              <a:rPr lang="de-DE" sz="1400" b="1" dirty="0"/>
              <a:t>, </a:t>
            </a:r>
            <a:endParaRPr lang="de-DE" sz="1400" b="1" dirty="0" smtClean="0"/>
          </a:p>
          <a:p>
            <a:r>
              <a:rPr lang="de-DE" sz="1400" b="1" dirty="0" smtClean="0"/>
              <a:t>wenn </a:t>
            </a:r>
            <a:r>
              <a:rPr lang="de-DE" sz="1400" b="1" dirty="0"/>
              <a:t>die MAV </a:t>
            </a:r>
            <a:r>
              <a:rPr lang="de-DE" sz="1400" b="1" dirty="0" smtClean="0"/>
              <a:t>die </a:t>
            </a:r>
            <a:r>
              <a:rPr lang="de-DE" sz="1400" b="1" dirty="0"/>
              <a:t>Zustimmung nicht innerhalb von zwei Wochen nach dem Abschluss der Erörterung </a:t>
            </a:r>
            <a:r>
              <a:rPr lang="de-DE" sz="1400" b="1" dirty="0">
                <a:solidFill>
                  <a:srgbClr val="C00000"/>
                </a:solidFill>
              </a:rPr>
              <a:t>schriftlich verweigert</a:t>
            </a:r>
            <a:r>
              <a:rPr lang="de-DE" sz="1400" b="1" dirty="0"/>
              <a:t>. </a:t>
            </a:r>
          </a:p>
        </p:txBody>
      </p:sp>
      <p:sp>
        <p:nvSpPr>
          <p:cNvPr id="37" name="Rechteck 2"/>
          <p:cNvSpPr>
            <a:spLocks noChangeArrowheads="1"/>
          </p:cNvSpPr>
          <p:nvPr/>
        </p:nvSpPr>
        <p:spPr bwMode="auto">
          <a:xfrm>
            <a:off x="2428860" y="3786190"/>
            <a:ext cx="6286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          Die </a:t>
            </a:r>
            <a:r>
              <a:rPr lang="de-DE" sz="1400" b="1" i="1" dirty="0">
                <a:solidFill>
                  <a:srgbClr val="C00000"/>
                </a:solidFill>
              </a:rPr>
              <a:t>Erörterung ist abgeschlossen</a:t>
            </a:r>
            <a:r>
              <a:rPr lang="de-DE" sz="1400" b="1" i="1" dirty="0"/>
              <a:t>, wenn </a:t>
            </a:r>
            <a:endParaRPr lang="de-DE" sz="1400" b="1" i="1" dirty="0" smtClean="0"/>
          </a:p>
          <a:p>
            <a:r>
              <a:rPr lang="de-DE" sz="1400" b="1" i="1" dirty="0" smtClean="0"/>
              <a:t>          dies </a:t>
            </a:r>
            <a:r>
              <a:rPr lang="de-DE" sz="1400" b="1" i="1" dirty="0"/>
              <a:t>durch die MAV oder </a:t>
            </a:r>
            <a:r>
              <a:rPr lang="de-DE" sz="1400" b="1" i="1" dirty="0" smtClean="0"/>
              <a:t>die </a:t>
            </a:r>
            <a:r>
              <a:rPr lang="de-DE" sz="1400" b="1" i="1" dirty="0"/>
              <a:t>Dienststellenleitung </a:t>
            </a:r>
            <a:r>
              <a:rPr lang="de-DE" sz="1400" b="1" i="1" dirty="0">
                <a:solidFill>
                  <a:srgbClr val="C00000"/>
                </a:solidFill>
              </a:rPr>
              <a:t>schriftlich</a:t>
            </a:r>
            <a:r>
              <a:rPr lang="de-DE" sz="1400" b="1" i="1" dirty="0"/>
              <a:t> mitgeteilt wird. </a:t>
            </a:r>
          </a:p>
        </p:txBody>
      </p:sp>
      <p:sp>
        <p:nvSpPr>
          <p:cNvPr id="41" name="Rechteck 1"/>
          <p:cNvSpPr>
            <a:spLocks noChangeArrowheads="1"/>
          </p:cNvSpPr>
          <p:nvPr/>
        </p:nvSpPr>
        <p:spPr bwMode="auto">
          <a:xfrm>
            <a:off x="642910" y="4714884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b="1" dirty="0" smtClean="0"/>
              <a:t>        § </a:t>
            </a:r>
            <a:r>
              <a:rPr lang="de-DE" sz="1200" b="1" dirty="0"/>
              <a:t>45  </a:t>
            </a:r>
            <a:r>
              <a:rPr lang="de-DE" sz="1200" b="1" dirty="0" err="1"/>
              <a:t>Mitberatung</a:t>
            </a:r>
            <a:endParaRPr lang="de-DE" sz="1200" b="1" dirty="0"/>
          </a:p>
          <a:p>
            <a:r>
              <a:rPr lang="de-DE" sz="1200" b="1" dirty="0">
                <a:solidFill>
                  <a:srgbClr val="C00000"/>
                </a:solidFill>
              </a:rPr>
              <a:t>Vorgaben zur Erörterung</a:t>
            </a:r>
          </a:p>
        </p:txBody>
      </p:sp>
      <p:sp>
        <p:nvSpPr>
          <p:cNvPr id="44" name="Rechteck 43"/>
          <p:cNvSpPr/>
          <p:nvPr/>
        </p:nvSpPr>
        <p:spPr>
          <a:xfrm>
            <a:off x="928662" y="3000372"/>
            <a:ext cx="1500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Zustimmungsfiktion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428860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 rot="10800000" flipH="1">
            <a:off x="2428860" y="492919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 rot="10800000" flipH="1">
            <a:off x="2428860" y="300037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 rot="10800000" flipH="1">
            <a:off x="2428860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 rot="10800000" flipH="1">
            <a:off x="2428860" y="250030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786050" y="2428868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Auf Verlangen der MAV </a:t>
            </a:r>
            <a:r>
              <a:rPr lang="de-DE" sz="1400" b="1" dirty="0" smtClean="0"/>
              <a:t>ist eine beabsichtigte Maßnahme mit ihr zu </a:t>
            </a:r>
            <a:r>
              <a:rPr lang="de-DE" sz="1400" b="1" dirty="0" smtClean="0">
                <a:solidFill>
                  <a:srgbClr val="C00000"/>
                </a:solidFill>
              </a:rPr>
              <a:t>erörtern</a:t>
            </a:r>
            <a:endParaRPr lang="de-DE" sz="1400" dirty="0"/>
          </a:p>
        </p:txBody>
      </p:sp>
      <p:sp>
        <p:nvSpPr>
          <p:cNvPr id="38" name="Rechteck 1"/>
          <p:cNvSpPr>
            <a:spLocks noChangeArrowheads="1"/>
          </p:cNvSpPr>
          <p:nvPr/>
        </p:nvSpPr>
        <p:spPr bwMode="auto">
          <a:xfrm>
            <a:off x="642910" y="3286124"/>
            <a:ext cx="1857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Vorgaben </a:t>
            </a:r>
            <a:r>
              <a:rPr lang="de-DE" sz="1200" b="1" dirty="0">
                <a:solidFill>
                  <a:srgbClr val="C00000"/>
                </a:solidFill>
              </a:rPr>
              <a:t>zur Erörterung</a:t>
            </a:r>
          </a:p>
        </p:txBody>
      </p:sp>
      <p:sp>
        <p:nvSpPr>
          <p:cNvPr id="39" name="Rechteck 1"/>
          <p:cNvSpPr>
            <a:spLocks noChangeArrowheads="1"/>
          </p:cNvSpPr>
          <p:nvPr/>
        </p:nvSpPr>
        <p:spPr bwMode="auto">
          <a:xfrm>
            <a:off x="714348" y="2857496"/>
            <a:ext cx="16430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200" b="1" dirty="0" smtClean="0"/>
              <a:t>§ 38</a:t>
            </a:r>
            <a:r>
              <a:rPr lang="de-DE" sz="1200" b="1" dirty="0"/>
              <a:t>  </a:t>
            </a:r>
            <a:r>
              <a:rPr lang="de-DE" sz="1200" b="1" dirty="0" smtClean="0"/>
              <a:t>Mitbestimmung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530" grpId="0"/>
      <p:bldP spid="33" grpId="0"/>
      <p:bldP spid="34" grpId="0"/>
      <p:bldP spid="41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38" grpId="0"/>
      <p:bldP spid="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500298" y="3143248"/>
            <a:ext cx="6072230" cy="107157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4357694"/>
            <a:ext cx="6072230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500298" y="5143512"/>
            <a:ext cx="6072230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28794" y="20002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34  Informationsrechte der Mitarbeitervertretung</a:t>
            </a:r>
            <a:endParaRPr lang="de-DE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2643174" y="2428868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Mitarbeitervertretung </a:t>
            </a:r>
            <a:r>
              <a:rPr lang="de-DE" b="1" dirty="0" smtClean="0">
                <a:solidFill>
                  <a:srgbClr val="C00000"/>
                </a:solidFill>
              </a:rPr>
              <a:t>ist </a:t>
            </a:r>
            <a:r>
              <a:rPr lang="de-DE" sz="1400" b="1" dirty="0" smtClean="0"/>
              <a:t>zur Durchführung ihrer Aufgaben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rechtzeitig und umfassend </a:t>
            </a:r>
            <a:r>
              <a:rPr lang="de-DE" sz="1400" b="1" dirty="0" smtClean="0"/>
              <a:t>zu unterrichten. </a:t>
            </a:r>
            <a:endParaRPr lang="de-DE" sz="1400" b="1" dirty="0"/>
          </a:p>
        </p:txBody>
      </p:sp>
      <p:sp>
        <p:nvSpPr>
          <p:cNvPr id="12" name="Rechteck 11"/>
          <p:cNvSpPr/>
          <p:nvPr/>
        </p:nvSpPr>
        <p:spPr>
          <a:xfrm>
            <a:off x="2643174" y="3143248"/>
            <a:ext cx="61436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Dienststellenleitung </a:t>
            </a:r>
            <a:r>
              <a:rPr lang="de-DE" b="1" dirty="0" smtClean="0">
                <a:solidFill>
                  <a:srgbClr val="C00000"/>
                </a:solidFill>
              </a:rPr>
              <a:t>soll </a:t>
            </a:r>
            <a:r>
              <a:rPr lang="de-DE" sz="1400" dirty="0" smtClean="0"/>
              <a:t>die MAV bereits </a:t>
            </a:r>
          </a:p>
          <a:p>
            <a:r>
              <a:rPr lang="de-DE" sz="1400" b="1" dirty="0" smtClean="0"/>
              <a:t>während der </a:t>
            </a:r>
            <a:r>
              <a:rPr lang="de-DE" sz="1600" b="1" dirty="0" smtClean="0">
                <a:solidFill>
                  <a:srgbClr val="0033CC"/>
                </a:solidFill>
              </a:rPr>
              <a:t>Vorbereitung</a:t>
            </a:r>
            <a:r>
              <a:rPr lang="de-DE" sz="1400" b="1" dirty="0" smtClean="0"/>
              <a:t> </a:t>
            </a:r>
            <a:r>
              <a:rPr lang="de-DE" sz="1400" dirty="0" smtClean="0"/>
              <a:t>von Entscheidungen informieren und die MAV, </a:t>
            </a:r>
            <a:r>
              <a:rPr lang="de-DE" sz="1400" b="1" dirty="0" smtClean="0">
                <a:solidFill>
                  <a:srgbClr val="C00000"/>
                </a:solidFill>
              </a:rPr>
              <a:t>insbesondere</a:t>
            </a:r>
            <a:r>
              <a:rPr lang="de-DE" sz="1400" b="1" dirty="0" smtClean="0"/>
              <a:t> bei organisatorischen oder sozialen Maßnahmen, </a:t>
            </a:r>
          </a:p>
          <a:p>
            <a:r>
              <a:rPr lang="de-DE" sz="1400" b="1" dirty="0" smtClean="0"/>
              <a:t>frühzeitig an den Planungen </a:t>
            </a:r>
            <a:r>
              <a:rPr lang="de-DE" sz="1400" b="1" dirty="0" smtClean="0">
                <a:solidFill>
                  <a:srgbClr val="C00000"/>
                </a:solidFill>
              </a:rPr>
              <a:t>beteiligen,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43174" y="4357694"/>
            <a:ext cx="5572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In diesem Rahmen kann die MAV insbesondere an den </a:t>
            </a:r>
          </a:p>
          <a:p>
            <a:r>
              <a:rPr lang="de-DE" sz="1400" b="1" dirty="0" smtClean="0"/>
              <a:t>Beratungen von </a:t>
            </a:r>
            <a:r>
              <a:rPr lang="de-DE" sz="1600" b="1" dirty="0" smtClean="0">
                <a:solidFill>
                  <a:srgbClr val="C00000"/>
                </a:solidFill>
              </a:rPr>
              <a:t>Ausschüssen und Kommissionen </a:t>
            </a:r>
            <a:r>
              <a:rPr lang="de-DE" sz="1400" dirty="0" smtClean="0"/>
              <a:t>beteiligt werden.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643174" y="521495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Die Dienststellenleitung hat die MAV </a:t>
            </a:r>
            <a:r>
              <a:rPr lang="de-DE" sz="1600" b="1" dirty="0" smtClean="0"/>
              <a:t>einmal im Jahr </a:t>
            </a:r>
          </a:p>
          <a:p>
            <a:r>
              <a:rPr lang="de-DE" sz="1400" dirty="0" smtClean="0"/>
              <a:t>über die </a:t>
            </a:r>
            <a:r>
              <a:rPr lang="de-DE" sz="1600" b="1" dirty="0" smtClean="0"/>
              <a:t>Personalplanung</a:t>
            </a:r>
            <a:r>
              <a:rPr lang="de-DE" sz="1400" dirty="0" smtClean="0"/>
              <a:t>, insbesondere über den </a:t>
            </a:r>
            <a:r>
              <a:rPr lang="de-DE" sz="1400" b="1" dirty="0" smtClean="0"/>
              <a:t>gegenwärtigen und </a:t>
            </a:r>
            <a:r>
              <a:rPr lang="de-DE" sz="1600" b="1" dirty="0" smtClean="0">
                <a:solidFill>
                  <a:srgbClr val="C00000"/>
                </a:solidFill>
              </a:rPr>
              <a:t>zukünftigen Personalbedarf</a:t>
            </a:r>
            <a:r>
              <a:rPr lang="de-DE" sz="1400" b="1" dirty="0" smtClean="0"/>
              <a:t>,</a:t>
            </a:r>
            <a:r>
              <a:rPr lang="de-DE" sz="1400" dirty="0" smtClean="0"/>
              <a:t> zu unterrichten</a:t>
            </a:r>
            <a:endParaRPr lang="de-DE" sz="14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16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22" name="Rechteck 21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Rechteck 16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43108" y="464344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143108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1785918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 rot="10800000" flipH="1">
            <a:off x="2143108" y="278605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4000504"/>
            <a:ext cx="6286544" cy="178595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500298" y="2643182"/>
            <a:ext cx="6286544" cy="121444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643174" y="2714620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In rechtlich selbstständigen </a:t>
            </a:r>
            <a:r>
              <a:rPr lang="de-DE" sz="1400" b="1" dirty="0" smtClean="0"/>
              <a:t>Einrichtungen der </a:t>
            </a:r>
            <a:r>
              <a:rPr lang="de-DE" b="1" dirty="0" smtClean="0">
                <a:solidFill>
                  <a:srgbClr val="0033CC"/>
                </a:solidFill>
              </a:rPr>
              <a:t>Diakonie</a:t>
            </a:r>
            <a:r>
              <a:rPr lang="de-DE" b="1" dirty="0" smtClean="0"/>
              <a:t> </a:t>
            </a:r>
          </a:p>
          <a:p>
            <a:r>
              <a:rPr lang="de-DE" sz="1400" b="1" dirty="0" smtClean="0"/>
              <a:t>mit mehr als </a:t>
            </a:r>
            <a:r>
              <a:rPr lang="de-DE" sz="1400" b="1" dirty="0" smtClean="0">
                <a:solidFill>
                  <a:srgbClr val="C00000"/>
                </a:solidFill>
              </a:rPr>
              <a:t>150</a:t>
            </a:r>
            <a:r>
              <a:rPr lang="de-DE" sz="1400" b="1" dirty="0" smtClean="0"/>
              <a:t> Mitarbeitenden </a:t>
            </a:r>
            <a:r>
              <a:rPr lang="de-DE" sz="1400" dirty="0" smtClean="0"/>
              <a:t>besteht darüber hinaus, auf ein </a:t>
            </a:r>
          </a:p>
          <a:p>
            <a:r>
              <a:rPr lang="de-DE" sz="1400" b="1" dirty="0" smtClean="0"/>
              <a:t>mit </a:t>
            </a:r>
            <a:r>
              <a:rPr lang="de-DE" sz="1400" b="1" dirty="0" smtClean="0">
                <a:solidFill>
                  <a:srgbClr val="C00000"/>
                </a:solidFill>
              </a:rPr>
              <a:t>Gründen versehenes Verlangen </a:t>
            </a:r>
            <a:r>
              <a:rPr lang="de-DE" sz="1400" dirty="0" smtClean="0"/>
              <a:t>der MAV einmal im </a:t>
            </a:r>
            <a:r>
              <a:rPr lang="de-DE" sz="1600" b="1" dirty="0" smtClean="0"/>
              <a:t>Kalendervierteljahr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eine </a:t>
            </a:r>
            <a:r>
              <a:rPr lang="de-DE" sz="1400" b="1" dirty="0" smtClean="0">
                <a:solidFill>
                  <a:srgbClr val="C00000"/>
                </a:solidFill>
              </a:rPr>
              <a:t>Informations</a:t>
            </a:r>
            <a:r>
              <a:rPr lang="de-DE" b="1" dirty="0" smtClean="0">
                <a:solidFill>
                  <a:srgbClr val="C00000"/>
                </a:solidFill>
              </a:rPr>
              <a:t>pflicht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/>
              <a:t>über…</a:t>
            </a:r>
            <a:endParaRPr lang="de-DE" sz="1400" dirty="0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643174" y="4071942"/>
            <a:ext cx="60007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cs typeface="Arial" pitchFamily="34" charset="0"/>
              </a:rPr>
              <a:t>a)  die </a:t>
            </a:r>
            <a:r>
              <a:rPr lang="de-DE" sz="1600" b="1" dirty="0">
                <a:cs typeface="Arial" pitchFamily="34" charset="0"/>
              </a:rPr>
              <a:t>wirtschaftliche Lage </a:t>
            </a:r>
            <a:r>
              <a:rPr lang="de-DE" sz="1400" dirty="0">
                <a:cs typeface="Arial" pitchFamily="34" charset="0"/>
              </a:rPr>
              <a:t>der Dienststelle,</a:t>
            </a:r>
          </a:p>
          <a:p>
            <a:r>
              <a:rPr lang="de-DE" sz="1400" dirty="0">
                <a:cs typeface="Arial" pitchFamily="34" charset="0"/>
              </a:rPr>
              <a:t>b)  geplante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Investitionen</a:t>
            </a:r>
            <a:r>
              <a:rPr lang="de-DE" sz="1400" dirty="0">
                <a:cs typeface="Arial" pitchFamily="34" charset="0"/>
              </a:rPr>
              <a:t>,</a:t>
            </a:r>
          </a:p>
          <a:p>
            <a:r>
              <a:rPr lang="de-DE" sz="1400" dirty="0">
                <a:cs typeface="Arial" pitchFamily="34" charset="0"/>
              </a:rPr>
              <a:t>c) 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Rationalisierungsvorhaben</a:t>
            </a:r>
            <a:r>
              <a:rPr lang="de-DE" sz="1400" dirty="0">
                <a:cs typeface="Arial" pitchFamily="34" charset="0"/>
              </a:rPr>
              <a:t>,</a:t>
            </a:r>
          </a:p>
          <a:p>
            <a:r>
              <a:rPr lang="de-DE" sz="1400" dirty="0">
                <a:cs typeface="Arial" pitchFamily="34" charset="0"/>
              </a:rPr>
              <a:t>d)  die </a:t>
            </a:r>
            <a:r>
              <a:rPr lang="de-DE" sz="1400" b="1" dirty="0">
                <a:cs typeface="Arial" pitchFamily="34" charset="0"/>
              </a:rPr>
              <a:t>Einschränkung</a:t>
            </a:r>
            <a:r>
              <a:rPr lang="de-DE" sz="1400" dirty="0">
                <a:cs typeface="Arial" pitchFamily="34" charset="0"/>
              </a:rPr>
              <a:t> oder </a:t>
            </a:r>
            <a:r>
              <a:rPr lang="de-DE" sz="1400" b="1" dirty="0">
                <a:cs typeface="Arial" pitchFamily="34" charset="0"/>
              </a:rPr>
              <a:t>Stilllegung</a:t>
            </a:r>
            <a:r>
              <a:rPr lang="de-DE" sz="1400" dirty="0">
                <a:cs typeface="Arial" pitchFamily="34" charset="0"/>
              </a:rPr>
              <a:t> von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wesentlichen Teilen </a:t>
            </a:r>
            <a:r>
              <a:rPr lang="de-DE" sz="1400" dirty="0">
                <a:cs typeface="Arial" pitchFamily="34" charset="0"/>
              </a:rPr>
              <a:t>der Dienststelle,</a:t>
            </a:r>
          </a:p>
          <a:p>
            <a:r>
              <a:rPr lang="de-DE" sz="1400" dirty="0">
                <a:cs typeface="Arial" pitchFamily="34" charset="0"/>
              </a:rPr>
              <a:t>e)  wesentliche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Änderungen</a:t>
            </a:r>
            <a:r>
              <a:rPr lang="de-DE" sz="14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der Organisation </a:t>
            </a:r>
            <a:r>
              <a:rPr lang="de-DE" sz="1400" dirty="0">
                <a:cs typeface="Arial" pitchFamily="34" charset="0"/>
              </a:rPr>
              <a:t>oder des Zwecks der Dienststelle,</a:t>
            </a:r>
          </a:p>
          <a:p>
            <a:r>
              <a:rPr lang="de-DE" sz="1400" dirty="0" smtClean="0">
                <a:cs typeface="Arial" pitchFamily="34" charset="0"/>
              </a:rPr>
              <a:t>f)   die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Übernahme</a:t>
            </a:r>
            <a:r>
              <a:rPr lang="de-DE" sz="1400" dirty="0">
                <a:cs typeface="Arial" pitchFamily="34" charset="0"/>
              </a:rPr>
              <a:t> der Dienststelle oder Einrichtung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durch Dritte</a:t>
            </a:r>
            <a:r>
              <a:rPr lang="de-DE" sz="1400" dirty="0">
                <a:cs typeface="Arial" pitchFamily="34" charset="0"/>
              </a:rPr>
              <a:t>, </a:t>
            </a:r>
            <a:endParaRPr lang="de-DE" sz="1400" dirty="0" smtClean="0">
              <a:cs typeface="Arial" pitchFamily="34" charset="0"/>
            </a:endParaRPr>
          </a:p>
          <a:p>
            <a:r>
              <a:rPr lang="de-DE" sz="1400" dirty="0" smtClean="0">
                <a:cs typeface="Arial" pitchFamily="34" charset="0"/>
              </a:rPr>
              <a:t>      wenn </a:t>
            </a:r>
            <a:r>
              <a:rPr lang="de-DE" sz="1400" dirty="0">
                <a:cs typeface="Arial" pitchFamily="34" charset="0"/>
              </a:rPr>
              <a:t>hiermit </a:t>
            </a:r>
            <a:r>
              <a:rPr lang="de-DE" sz="1400" dirty="0" smtClean="0">
                <a:cs typeface="Arial" pitchFamily="34" charset="0"/>
              </a:rPr>
              <a:t>der </a:t>
            </a:r>
            <a:r>
              <a:rPr lang="de-DE" sz="1400" b="1" dirty="0">
                <a:cs typeface="Arial" pitchFamily="34" charset="0"/>
              </a:rPr>
              <a:t>Erwerb der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Kontrolle</a:t>
            </a:r>
            <a:r>
              <a:rPr lang="de-DE" sz="1400" b="1" dirty="0">
                <a:cs typeface="Arial" pitchFamily="34" charset="0"/>
              </a:rPr>
              <a:t> </a:t>
            </a:r>
            <a:r>
              <a:rPr lang="de-DE" sz="1400" dirty="0">
                <a:cs typeface="Arial" pitchFamily="34" charset="0"/>
              </a:rPr>
              <a:t>verbunden ist</a:t>
            </a:r>
            <a:r>
              <a:rPr lang="de-DE" sz="1400" dirty="0" smtClean="0">
                <a:cs typeface="Arial" pitchFamily="34" charset="0"/>
              </a:rPr>
              <a:t>.</a:t>
            </a:r>
            <a:endParaRPr lang="de-DE" sz="1200" b="1" dirty="0"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14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" name="Rechteck 14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22" name="Rechteck 21"/>
          <p:cNvSpPr/>
          <p:nvPr/>
        </p:nvSpPr>
        <p:spPr>
          <a:xfrm>
            <a:off x="1928794" y="22145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34  Informationsrechte der Mitarbeitervertretung</a:t>
            </a:r>
            <a:endParaRPr lang="de-DE" sz="1600" b="1" dirty="0"/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785786" y="3786190"/>
            <a:ext cx="1262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Fragenkatalog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für </a:t>
            </a:r>
            <a:r>
              <a:rPr lang="de-DE" sz="1600" b="1" dirty="0" smtClean="0"/>
              <a:t>jede</a:t>
            </a:r>
            <a:r>
              <a:rPr lang="de-DE" sz="1200" b="1" dirty="0" smtClean="0">
                <a:solidFill>
                  <a:srgbClr val="C00000"/>
                </a:solidFill>
              </a:rPr>
              <a:t> MAV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143108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143108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143108" y="521495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414338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1785918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071802" y="6000768"/>
            <a:ext cx="542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cs typeface="Arial" pitchFamily="34" charset="0"/>
              </a:rPr>
              <a:t>Besteht eine Gesamtmitarbeitervertretung, ist diese zu informieren. </a:t>
            </a:r>
            <a:endParaRPr lang="de-DE" sz="1400" b="1" i="1" dirty="0"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143108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00298" y="5643578"/>
            <a:ext cx="592935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4786322"/>
            <a:ext cx="592935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500298" y="3786190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500298" y="2786058"/>
            <a:ext cx="5929354" cy="92869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8"/>
          <p:cNvSpPr>
            <a:spLocks noChangeArrowheads="1"/>
          </p:cNvSpPr>
          <p:nvPr/>
        </p:nvSpPr>
        <p:spPr bwMode="auto">
          <a:xfrm>
            <a:off x="2643174" y="2214554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cs typeface="Arial" pitchFamily="34" charset="0"/>
              </a:rPr>
              <a:t>(3)  </a:t>
            </a:r>
            <a:r>
              <a:rPr lang="de-DE" sz="1400" b="1" dirty="0">
                <a:cs typeface="Arial" pitchFamily="34" charset="0"/>
              </a:rPr>
              <a:t>Der MAV sind die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 zur Durchführung ihrer Aufgaben</a:t>
            </a:r>
          </a:p>
          <a:p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                   erforderlichen Unterlagen </a:t>
            </a:r>
            <a:r>
              <a:rPr lang="de-DE" sz="1400" b="1" dirty="0">
                <a:cs typeface="Arial" pitchFamily="34" charset="0"/>
              </a:rPr>
              <a:t>rechtzeitig zur Verfügung zu stellen</a:t>
            </a:r>
          </a:p>
        </p:txBody>
      </p:sp>
      <p:sp>
        <p:nvSpPr>
          <p:cNvPr id="12" name="Rechteck 13"/>
          <p:cNvSpPr>
            <a:spLocks noChangeArrowheads="1"/>
          </p:cNvSpPr>
          <p:nvPr/>
        </p:nvSpPr>
        <p:spPr bwMode="auto">
          <a:xfrm>
            <a:off x="2643174" y="3786190"/>
            <a:ext cx="57864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Die Dienststellenleitung </a:t>
            </a:r>
            <a:r>
              <a:rPr lang="de-DE" sz="1400" b="1" dirty="0">
                <a:solidFill>
                  <a:srgbClr val="C00000"/>
                </a:solidFill>
              </a:rPr>
              <a:t>ist verpflichtet</a:t>
            </a:r>
            <a:r>
              <a:rPr lang="de-DE" sz="1400" dirty="0"/>
              <a:t>, </a:t>
            </a:r>
          </a:p>
          <a:p>
            <a:r>
              <a:rPr lang="de-DE" sz="1400" dirty="0"/>
              <a:t>die MAV auch über </a:t>
            </a:r>
            <a:r>
              <a:rPr lang="de-DE" sz="1400" b="1" dirty="0"/>
              <a:t>die Beschäftigung der Personen</a:t>
            </a:r>
            <a:r>
              <a:rPr lang="de-DE" sz="1400" dirty="0"/>
              <a:t> in der Dienststelle zu </a:t>
            </a:r>
          </a:p>
          <a:p>
            <a:r>
              <a:rPr lang="de-DE" sz="1400" b="1" dirty="0"/>
              <a:t>informieren, die </a:t>
            </a:r>
            <a:r>
              <a:rPr lang="de-DE" sz="1400" b="1" dirty="0">
                <a:solidFill>
                  <a:srgbClr val="C00000"/>
                </a:solidFill>
              </a:rPr>
              <a:t>nicht</a:t>
            </a:r>
            <a:r>
              <a:rPr lang="de-DE" sz="1400" b="1" dirty="0"/>
              <a:t> in einem Arbeitsverhältnis </a:t>
            </a:r>
            <a:r>
              <a:rPr lang="de-DE" sz="1400" dirty="0"/>
              <a:t>zur Dienststelle stehen</a:t>
            </a:r>
          </a:p>
        </p:txBody>
      </p:sp>
      <p:sp>
        <p:nvSpPr>
          <p:cNvPr id="13" name="Rechteck 10"/>
          <p:cNvSpPr>
            <a:spLocks noChangeArrowheads="1"/>
          </p:cNvSpPr>
          <p:nvPr/>
        </p:nvSpPr>
        <p:spPr bwMode="auto">
          <a:xfrm>
            <a:off x="2643174" y="2857496"/>
            <a:ext cx="1639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Bei </a:t>
            </a:r>
            <a:r>
              <a:rPr lang="de-DE" sz="1600" b="1" dirty="0"/>
              <a:t>Einstellungen</a:t>
            </a:r>
            <a:r>
              <a:rPr lang="de-DE" sz="1400" b="1" dirty="0"/>
              <a:t> </a:t>
            </a:r>
          </a:p>
        </p:txBody>
      </p:sp>
      <p:sp>
        <p:nvSpPr>
          <p:cNvPr id="14" name="Rechteck 11"/>
          <p:cNvSpPr>
            <a:spLocks noChangeArrowheads="1"/>
          </p:cNvSpPr>
          <p:nvPr/>
        </p:nvSpPr>
        <p:spPr bwMode="auto">
          <a:xfrm>
            <a:off x="2643174" y="3071810"/>
            <a:ext cx="5429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werden der MAV auf </a:t>
            </a:r>
            <a:r>
              <a:rPr lang="de-DE" sz="1600" b="1" dirty="0">
                <a:solidFill>
                  <a:srgbClr val="C00000"/>
                </a:solidFill>
              </a:rPr>
              <a:t>Verlangen</a:t>
            </a:r>
            <a:r>
              <a:rPr lang="de-DE" sz="1400" dirty="0"/>
              <a:t> </a:t>
            </a:r>
            <a:r>
              <a:rPr lang="de-DE" sz="1400" b="1" dirty="0"/>
              <a:t>sämtliche</a:t>
            </a:r>
            <a:r>
              <a:rPr lang="de-DE" sz="1400" dirty="0"/>
              <a:t> Bewerbungen vorgelegt</a:t>
            </a:r>
          </a:p>
        </p:txBody>
      </p:sp>
      <p:sp>
        <p:nvSpPr>
          <p:cNvPr id="15" name="Rechteck 12"/>
          <p:cNvSpPr>
            <a:spLocks noChangeArrowheads="1"/>
          </p:cNvSpPr>
          <p:nvPr/>
        </p:nvSpPr>
        <p:spPr bwMode="auto">
          <a:xfrm>
            <a:off x="2643174" y="3357562"/>
            <a:ext cx="5857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/>
              <a:t>MAV und Dienststellenleitung können hierüber eine Dienstvereinbarung abschließen</a:t>
            </a:r>
          </a:p>
        </p:txBody>
      </p:sp>
      <p:sp>
        <p:nvSpPr>
          <p:cNvPr id="16" name="Rechteck 87"/>
          <p:cNvSpPr>
            <a:spLocks noChangeArrowheads="1"/>
          </p:cNvSpPr>
          <p:nvPr/>
        </p:nvSpPr>
        <p:spPr bwMode="auto">
          <a:xfrm>
            <a:off x="2643174" y="4786322"/>
            <a:ext cx="59293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DE" sz="1200" dirty="0"/>
              <a:t> (4)  </a:t>
            </a:r>
            <a:r>
              <a:rPr lang="de-DE" sz="1600" b="1" dirty="0"/>
              <a:t>Personalakten</a:t>
            </a:r>
            <a:r>
              <a:rPr lang="de-DE" sz="1600" dirty="0"/>
              <a:t> </a:t>
            </a:r>
          </a:p>
          <a:p>
            <a:pPr marL="342900" indent="-342900"/>
            <a:r>
              <a:rPr lang="de-DE" sz="1400" dirty="0" smtClean="0"/>
              <a:t>dürfen </a:t>
            </a:r>
            <a:r>
              <a:rPr lang="de-DE" sz="1400" dirty="0"/>
              <a:t>nur nach </a:t>
            </a:r>
            <a:r>
              <a:rPr lang="de-DE" sz="1400" b="1" dirty="0">
                <a:solidFill>
                  <a:srgbClr val="C00000"/>
                </a:solidFill>
              </a:rPr>
              <a:t>schriftlicher</a:t>
            </a:r>
            <a:r>
              <a:rPr lang="de-DE" sz="1400" dirty="0"/>
              <a:t> Zustimmung der </a:t>
            </a:r>
            <a:r>
              <a:rPr lang="de-DE" sz="1400" b="1" dirty="0"/>
              <a:t>betroffenen Person </a:t>
            </a:r>
            <a:r>
              <a:rPr lang="de-DE" sz="1400" dirty="0"/>
              <a:t>und nur </a:t>
            </a:r>
          </a:p>
          <a:p>
            <a:pPr marL="342900" indent="-342900"/>
            <a:r>
              <a:rPr lang="de-DE" sz="1400" dirty="0" smtClean="0"/>
              <a:t>durch </a:t>
            </a:r>
            <a:r>
              <a:rPr lang="de-DE" sz="1400" dirty="0"/>
              <a:t>ein </a:t>
            </a:r>
            <a:r>
              <a:rPr lang="de-DE" sz="1400" b="1" dirty="0"/>
              <a:t>von ihr zu bestimmendes </a:t>
            </a:r>
            <a:r>
              <a:rPr lang="de-DE" sz="1400" dirty="0"/>
              <a:t>Mitglied der MAV eingesehen </a:t>
            </a:r>
            <a:r>
              <a:rPr lang="de-DE" sz="1400" dirty="0" smtClean="0"/>
              <a:t>werden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2643174" y="5643578"/>
            <a:ext cx="56436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 smtClean="0"/>
              <a:t> Dienstliche Beurteilungen </a:t>
            </a:r>
          </a:p>
          <a:p>
            <a:pPr>
              <a:defRPr/>
            </a:pPr>
            <a:r>
              <a:rPr lang="de-DE" sz="1400" dirty="0" smtClean="0"/>
              <a:t> sind auf </a:t>
            </a:r>
            <a:r>
              <a:rPr lang="de-DE" sz="1400" b="1" dirty="0" smtClean="0">
                <a:solidFill>
                  <a:srgbClr val="0033CC"/>
                </a:solidFill>
              </a:rPr>
              <a:t>Verlangen der Beurteilten</a:t>
            </a:r>
            <a:r>
              <a:rPr lang="de-DE" b="1" dirty="0" smtClean="0">
                <a:solidFill>
                  <a:srgbClr val="0033CC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vor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sz="1400" b="1" dirty="0" smtClean="0"/>
              <a:t>der Aufnahme </a:t>
            </a:r>
            <a:r>
              <a:rPr lang="de-DE" sz="1400" dirty="0" smtClean="0"/>
              <a:t>in die Personalakte </a:t>
            </a:r>
          </a:p>
          <a:p>
            <a:pPr>
              <a:defRPr/>
            </a:pPr>
            <a:r>
              <a:rPr lang="de-DE" sz="1400" dirty="0" smtClean="0"/>
              <a:t> der MAV zur Kenntnis zu bringen</a:t>
            </a:r>
            <a:endParaRPr lang="de-DE" sz="1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214678" y="571480"/>
            <a:ext cx="5572164" cy="928694"/>
            <a:chOff x="3286116" y="285728"/>
            <a:chExt cx="5572164" cy="928694"/>
          </a:xfrm>
        </p:grpSpPr>
        <p:grpSp>
          <p:nvGrpSpPr>
            <p:cNvPr id="22" name="Gruppieren 16"/>
            <p:cNvGrpSpPr/>
            <p:nvPr/>
          </p:nvGrpSpPr>
          <p:grpSpPr>
            <a:xfrm>
              <a:off x="3286116" y="285728"/>
              <a:ext cx="5572164" cy="928694"/>
              <a:chOff x="3286116" y="428604"/>
              <a:chExt cx="5572164" cy="928694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86116" y="785794"/>
                <a:ext cx="5572164" cy="285752"/>
              </a:xfrm>
              <a:prstGeom prst="rect">
                <a:avLst/>
              </a:prstGeom>
              <a:solidFill>
                <a:srgbClr val="EFF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 sz="1600">
                  <a:latin typeface="Calibri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72264" y="428604"/>
                <a:ext cx="2071702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3" name="Rechteck 22"/>
            <p:cNvSpPr/>
            <p:nvPr/>
          </p:nvSpPr>
          <p:spPr>
            <a:xfrm>
              <a:off x="4143372" y="642918"/>
              <a:ext cx="185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MVG EKD  VIII. Abschnitt</a:t>
              </a:r>
              <a:endParaRPr lang="de-DE" sz="1200" b="1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714744" y="928670"/>
              <a:ext cx="3571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200" b="1" dirty="0" smtClean="0"/>
                <a:t>Aufgaben und Befugnisse der Mitarbeitervertretung</a:t>
              </a:r>
              <a:endParaRPr lang="de-DE" sz="1200" b="1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2000232" y="15001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34  Informationsrechte der Mitarbeitervertretung</a:t>
            </a:r>
            <a:endParaRPr lang="de-DE" sz="1600" b="1" dirty="0"/>
          </a:p>
        </p:txBody>
      </p:sp>
      <p:sp>
        <p:nvSpPr>
          <p:cNvPr id="29" name="Rechteck 10"/>
          <p:cNvSpPr>
            <a:spLocks noChangeArrowheads="1"/>
          </p:cNvSpPr>
          <p:nvPr/>
        </p:nvSpPr>
        <p:spPr bwMode="auto">
          <a:xfrm>
            <a:off x="642910" y="3143248"/>
            <a:ext cx="1659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    Regelungen zum </a:t>
            </a:r>
          </a:p>
          <a:p>
            <a:r>
              <a:rPr lang="de-DE" sz="1200" b="1" dirty="0" smtClean="0"/>
              <a:t>Einstellungs</a:t>
            </a:r>
            <a:r>
              <a:rPr lang="de-DE" sz="1200" b="1" dirty="0" smtClean="0">
                <a:solidFill>
                  <a:srgbClr val="C00000"/>
                </a:solidFill>
              </a:rPr>
              <a:t>verfahren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3" name="Rechteck 10"/>
          <p:cNvSpPr>
            <a:spLocks noChangeArrowheads="1"/>
          </p:cNvSpPr>
          <p:nvPr/>
        </p:nvSpPr>
        <p:spPr bwMode="auto">
          <a:xfrm>
            <a:off x="1357290" y="4214818"/>
            <a:ext cx="8306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Leiharbeit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14546" y="421481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214546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214546" y="592933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2214546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1857356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eck 10"/>
          <p:cNvSpPr>
            <a:spLocks noChangeArrowheads="1"/>
          </p:cNvSpPr>
          <p:nvPr/>
        </p:nvSpPr>
        <p:spPr bwMode="auto">
          <a:xfrm>
            <a:off x="714348" y="5072074"/>
            <a:ext cx="1114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    Datenschutz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959" name="Rechteck 958"/>
          <p:cNvSpPr/>
          <p:nvPr/>
        </p:nvSpPr>
        <p:spPr>
          <a:xfrm flipV="1">
            <a:off x="2714612" y="2071678"/>
            <a:ext cx="6072230" cy="450059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cs typeface="Arial" pitchFamily="34" charset="0"/>
            </a:endParaRPr>
          </a:p>
        </p:txBody>
      </p:sp>
      <p:grpSp>
        <p:nvGrpSpPr>
          <p:cNvPr id="7" name="Gruppieren 16"/>
          <p:cNvGrpSpPr/>
          <p:nvPr/>
        </p:nvGrpSpPr>
        <p:grpSpPr>
          <a:xfrm flipH="1">
            <a:off x="571472" y="285728"/>
            <a:ext cx="6215106" cy="928694"/>
            <a:chOff x="1021842" y="428604"/>
            <a:chExt cx="7836438" cy="928694"/>
          </a:xfrm>
        </p:grpSpPr>
        <p:sp>
          <p:nvSpPr>
            <p:cNvPr id="65" name="Rechteck 64"/>
            <p:cNvSpPr/>
            <p:nvPr/>
          </p:nvSpPr>
          <p:spPr bwMode="auto">
            <a:xfrm>
              <a:off x="1021842" y="785794"/>
              <a:ext cx="783643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8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71480"/>
            <a:ext cx="823515" cy="1351974"/>
          </a:xfrm>
          <a:prstGeom prst="rect">
            <a:avLst/>
          </a:prstGeom>
          <a:noFill/>
        </p:spPr>
      </p:pic>
      <p:grpSp>
        <p:nvGrpSpPr>
          <p:cNvPr id="3" name="Gruppieren 959"/>
          <p:cNvGrpSpPr>
            <a:grpSpLocks/>
          </p:cNvGrpSpPr>
          <p:nvPr/>
        </p:nvGrpSpPr>
        <p:grpSpPr bwMode="auto">
          <a:xfrm>
            <a:off x="2357422" y="2214554"/>
            <a:ext cx="6186512" cy="2135187"/>
            <a:chOff x="1886120" y="2350329"/>
            <a:chExt cx="6185709" cy="2135842"/>
          </a:xfrm>
        </p:grpSpPr>
        <p:sp>
          <p:nvSpPr>
            <p:cNvPr id="952" name="Rechteck 951"/>
            <p:cNvSpPr/>
            <p:nvPr/>
          </p:nvSpPr>
          <p:spPr bwMode="auto">
            <a:xfrm>
              <a:off x="1886120" y="2350329"/>
              <a:ext cx="6185709" cy="2135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0292" name="Rechteck 4"/>
            <p:cNvSpPr>
              <a:spLocks noChangeArrowheads="1"/>
            </p:cNvSpPr>
            <p:nvPr/>
          </p:nvSpPr>
          <p:spPr bwMode="auto">
            <a:xfrm>
              <a:off x="2081840" y="2705373"/>
              <a:ext cx="5802706" cy="76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cs typeface="Arial" pitchFamily="34" charset="0"/>
                </a:rPr>
                <a:t>Die Unterrichtung und Beratung hat </a:t>
              </a:r>
              <a:r>
                <a:rPr lang="de-DE" sz="1400" b="1" dirty="0">
                  <a:cs typeface="Arial" pitchFamily="34" charset="0"/>
                </a:rPr>
                <a:t>rechtzeitig </a:t>
              </a:r>
              <a:r>
                <a:rPr lang="de-DE" sz="1400" dirty="0">
                  <a:cs typeface="Arial" pitchFamily="34" charset="0"/>
                </a:rPr>
                <a:t>zu erfolgen, das heißt,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</a:p>
            <a:p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bevor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de-DE" sz="1400" dirty="0">
                  <a:cs typeface="Arial" pitchFamily="34" charset="0"/>
                </a:rPr>
                <a:t>die Dienststellenleitung 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endgültig</a:t>
              </a:r>
              <a:r>
                <a:rPr lang="de-DE" sz="1600" dirty="0">
                  <a:cs typeface="Arial" pitchFamily="34" charset="0"/>
                </a:rPr>
                <a:t> </a:t>
              </a:r>
              <a:r>
                <a:rPr lang="de-DE" sz="1400" dirty="0">
                  <a:cs typeface="Arial" pitchFamily="34" charset="0"/>
                </a:rPr>
                <a:t>darüber entschieden hat, </a:t>
              </a:r>
              <a:endParaRPr lang="de-DE" sz="1400" dirty="0" smtClean="0">
                <a:cs typeface="Arial" pitchFamily="34" charset="0"/>
              </a:endParaRPr>
            </a:p>
            <a:p>
              <a:r>
                <a:rPr lang="de-DE" sz="1400" dirty="0" smtClean="0">
                  <a:cs typeface="Arial" pitchFamily="34" charset="0"/>
                </a:rPr>
                <a:t>ob </a:t>
              </a:r>
              <a:r>
                <a:rPr lang="de-DE" sz="1400" dirty="0">
                  <a:cs typeface="Arial" pitchFamily="34" charset="0"/>
                </a:rPr>
                <a:t>und inwieweit die Betriebsänderung erfolgt. </a:t>
              </a:r>
              <a:endParaRPr lang="de-DE" sz="1400" b="1" dirty="0">
                <a:cs typeface="Arial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081358" y="3963724"/>
              <a:ext cx="5588903" cy="522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400" dirty="0">
                  <a:cs typeface="Arial" pitchFamily="34" charset="0"/>
                </a:rPr>
                <a:t>Dies ist nicht mehr möglich, wenn der Plan zur Betriebsänderung </a:t>
              </a:r>
            </a:p>
            <a:p>
              <a:pPr>
                <a:defRPr/>
              </a:pPr>
              <a:r>
                <a:rPr lang="de-DE" sz="1400" dirty="0">
                  <a:cs typeface="Arial" pitchFamily="34" charset="0"/>
                </a:rPr>
                <a:t>bereits besteht oder teilweise verwirklicht ist  </a:t>
              </a:r>
              <a:r>
                <a:rPr lang="de-DE" sz="1050" b="1" dirty="0">
                  <a:cs typeface="Arial" pitchFamily="34" charset="0"/>
                </a:rPr>
                <a:t>(BAG v. 14.9.1976 - 1 AZR 784/75).</a:t>
              </a:r>
              <a:r>
                <a:rPr lang="de-DE" sz="1400" dirty="0">
                  <a:cs typeface="Arial" pitchFamily="34" charset="0"/>
                </a:rPr>
                <a:t> </a:t>
              </a:r>
            </a:p>
          </p:txBody>
        </p:sp>
        <p:sp>
          <p:nvSpPr>
            <p:cNvPr id="10294" name="Rechteck 7"/>
            <p:cNvSpPr>
              <a:spLocks noChangeArrowheads="1"/>
            </p:cNvSpPr>
            <p:nvPr/>
          </p:nvSpPr>
          <p:spPr bwMode="auto">
            <a:xfrm>
              <a:off x="2081840" y="3439731"/>
              <a:ext cx="54455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Es muss zeitlich noch möglich sein</a:t>
              </a:r>
              <a:r>
                <a:rPr lang="de-DE" sz="1400" b="1" dirty="0">
                  <a:cs typeface="Arial" pitchFamily="34" charset="0"/>
                </a:rPr>
                <a:t>, </a:t>
              </a:r>
            </a:p>
            <a:p>
              <a:r>
                <a:rPr lang="de-DE" sz="1400" b="1" dirty="0">
                  <a:cs typeface="Arial" pitchFamily="34" charset="0"/>
                </a:rPr>
                <a:t>über einen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Interessenausgleich</a:t>
              </a:r>
              <a:r>
                <a:rPr lang="de-DE" sz="1400" b="1" dirty="0">
                  <a:cs typeface="Arial" pitchFamily="34" charset="0"/>
                </a:rPr>
                <a:t> und Sozialplan zu verhandeln. </a:t>
              </a:r>
            </a:p>
          </p:txBody>
        </p:sp>
      </p:grpSp>
      <p:grpSp>
        <p:nvGrpSpPr>
          <p:cNvPr id="5" name="Gruppieren 960"/>
          <p:cNvGrpSpPr>
            <a:grpSpLocks/>
          </p:cNvGrpSpPr>
          <p:nvPr/>
        </p:nvGrpSpPr>
        <p:grpSpPr bwMode="auto">
          <a:xfrm>
            <a:off x="2357422" y="4643446"/>
            <a:ext cx="6215105" cy="1663700"/>
            <a:chOff x="1884328" y="4646035"/>
            <a:chExt cx="6215771" cy="1664733"/>
          </a:xfrm>
        </p:grpSpPr>
        <p:sp>
          <p:nvSpPr>
            <p:cNvPr id="953" name="Rechteck 952"/>
            <p:cNvSpPr/>
            <p:nvPr/>
          </p:nvSpPr>
          <p:spPr bwMode="auto">
            <a:xfrm>
              <a:off x="1884328" y="4646035"/>
              <a:ext cx="6188762" cy="1664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0289" name="Rechteck 6"/>
            <p:cNvSpPr>
              <a:spLocks noChangeArrowheads="1"/>
            </p:cNvSpPr>
            <p:nvPr/>
          </p:nvSpPr>
          <p:spPr bwMode="auto">
            <a:xfrm>
              <a:off x="2034307" y="5016744"/>
              <a:ext cx="606579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cs typeface="Arial" pitchFamily="34" charset="0"/>
                </a:rPr>
                <a:t>dass die Dienststellenleitung die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Gründe</a:t>
              </a:r>
              <a:r>
                <a:rPr lang="de-DE" sz="1400" dirty="0">
                  <a:cs typeface="Arial" pitchFamily="34" charset="0"/>
                </a:rPr>
                <a:t> für die geplante Maßnahme, </a:t>
              </a:r>
            </a:p>
            <a:p>
              <a:r>
                <a:rPr lang="de-DE" sz="1400" dirty="0">
                  <a:cs typeface="Arial" pitchFamily="34" charset="0"/>
                </a:rPr>
                <a:t>deren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Auswirkungen</a:t>
              </a:r>
              <a:r>
                <a:rPr lang="de-DE" sz="140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auf die Arbeitnehmer </a:t>
              </a:r>
              <a:r>
                <a:rPr lang="de-DE" sz="1400" dirty="0">
                  <a:cs typeface="Arial" pitchFamily="34" charset="0"/>
                </a:rPr>
                <a:t>und den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Zeitplan</a:t>
              </a:r>
              <a:r>
                <a:rPr lang="de-DE" sz="1400" dirty="0">
                  <a:cs typeface="Arial" pitchFamily="34" charset="0"/>
                </a:rPr>
                <a:t> darzulegen hat, </a:t>
              </a:r>
            </a:p>
            <a:p>
              <a:r>
                <a:rPr lang="de-DE" sz="1400" dirty="0">
                  <a:cs typeface="Arial" pitchFamily="34" charset="0"/>
                </a:rPr>
                <a:t>so dass sich die MAV ein </a:t>
              </a:r>
              <a:r>
                <a:rPr lang="de-DE" sz="1400" b="1" dirty="0">
                  <a:cs typeface="Arial" pitchFamily="34" charset="0"/>
                </a:rPr>
                <a:t>umfassendes Bild </a:t>
              </a:r>
              <a:r>
                <a:rPr lang="de-DE" sz="1400" dirty="0">
                  <a:cs typeface="Arial" pitchFamily="34" charset="0"/>
                </a:rPr>
                <a:t>machen kann. </a:t>
              </a:r>
            </a:p>
          </p:txBody>
        </p:sp>
        <p:sp>
          <p:nvSpPr>
            <p:cNvPr id="10290" name="Rechteck 2"/>
            <p:cNvSpPr>
              <a:spLocks noChangeArrowheads="1"/>
            </p:cNvSpPr>
            <p:nvPr/>
          </p:nvSpPr>
          <p:spPr bwMode="auto">
            <a:xfrm>
              <a:off x="2026134" y="5770082"/>
              <a:ext cx="60025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cs typeface="Arial" pitchFamily="34" charset="0"/>
                </a:rPr>
                <a:t>Die Unterrichtung </a:t>
              </a:r>
            </a:p>
            <a:p>
              <a:r>
                <a:rPr lang="de-DE" sz="1200" b="1" dirty="0">
                  <a:cs typeface="Arial" pitchFamily="34" charset="0"/>
                </a:rPr>
                <a:t>hat unabhängig von der Unterrichtung des Wirtschaftsausschusses zu erfolgen. </a:t>
              </a:r>
            </a:p>
          </p:txBody>
        </p:sp>
      </p:grpSp>
      <p:sp>
        <p:nvSpPr>
          <p:cNvPr id="918" name="Rechteck 917"/>
          <p:cNvSpPr>
            <a:spLocks noChangeArrowheads="1"/>
          </p:cNvSpPr>
          <p:nvPr/>
        </p:nvSpPr>
        <p:spPr bwMode="auto">
          <a:xfrm>
            <a:off x="1643042" y="1714488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…Vorgaben des BAG</a:t>
            </a:r>
          </a:p>
        </p:txBody>
      </p:sp>
      <p:sp>
        <p:nvSpPr>
          <p:cNvPr id="954" name="AutoShape 22"/>
          <p:cNvSpPr>
            <a:spLocks noChangeArrowheads="1"/>
          </p:cNvSpPr>
          <p:nvPr/>
        </p:nvSpPr>
        <p:spPr bwMode="auto">
          <a:xfrm rot="10800000" flipH="1">
            <a:off x="2144696" y="40497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5" name="AutoShape 22"/>
          <p:cNvSpPr>
            <a:spLocks noChangeArrowheads="1"/>
          </p:cNvSpPr>
          <p:nvPr/>
        </p:nvSpPr>
        <p:spPr bwMode="auto">
          <a:xfrm rot="10800000" flipH="1">
            <a:off x="2146284" y="5997583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6" name="AutoShape 22"/>
          <p:cNvSpPr>
            <a:spLocks noChangeArrowheads="1"/>
          </p:cNvSpPr>
          <p:nvPr/>
        </p:nvSpPr>
        <p:spPr bwMode="auto">
          <a:xfrm rot="10800000" flipH="1">
            <a:off x="2125646" y="3576629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7" name="AutoShape 22"/>
          <p:cNvSpPr>
            <a:spLocks noChangeArrowheads="1"/>
          </p:cNvSpPr>
          <p:nvPr/>
        </p:nvSpPr>
        <p:spPr bwMode="auto">
          <a:xfrm rot="10800000" flipH="1">
            <a:off x="2146284" y="5275271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8" name="AutoShape 22"/>
          <p:cNvSpPr>
            <a:spLocks noChangeArrowheads="1"/>
          </p:cNvSpPr>
          <p:nvPr/>
        </p:nvSpPr>
        <p:spPr bwMode="auto">
          <a:xfrm rot="10800000" flipH="1">
            <a:off x="2125646" y="283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1785918" y="2285992"/>
            <a:ext cx="3940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Rechtzeitige und umfassende Unterrichtung</a:t>
            </a:r>
          </a:p>
        </p:txBody>
      </p: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1644630" y="4705375"/>
            <a:ext cx="332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Umfassende Unterrichtung</a:t>
            </a:r>
            <a:r>
              <a:rPr lang="de-DE" sz="1400" dirty="0">
                <a:cs typeface="Arial" pitchFamily="34" charset="0"/>
              </a:rPr>
              <a:t> bedeutet, </a:t>
            </a:r>
          </a:p>
        </p:txBody>
      </p:sp>
      <p:sp>
        <p:nvSpPr>
          <p:cNvPr id="26" name="Rechteck 25"/>
          <p:cNvSpPr/>
          <p:nvPr/>
        </p:nvSpPr>
        <p:spPr>
          <a:xfrm>
            <a:off x="2428860" y="642918"/>
            <a:ext cx="321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§ 34  Informationsrechte der MAV</a:t>
            </a:r>
            <a:endParaRPr lang="de-DE" sz="1200" b="1" dirty="0"/>
          </a:p>
        </p:txBody>
      </p:sp>
      <p:sp>
        <p:nvSpPr>
          <p:cNvPr id="27" name="Rechteck 26"/>
          <p:cNvSpPr>
            <a:spLocks noChangeArrowheads="1"/>
          </p:cNvSpPr>
          <p:nvPr/>
        </p:nvSpPr>
        <p:spPr bwMode="auto">
          <a:xfrm>
            <a:off x="3143240" y="1142984"/>
            <a:ext cx="2167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                  Rechtzeitige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und </a:t>
            </a:r>
            <a:endParaRPr lang="de-DE" sz="14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umfassende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Unterrichtung</a:t>
            </a:r>
          </a:p>
        </p:txBody>
      </p:sp>
      <p:sp>
        <p:nvSpPr>
          <p:cNvPr id="28" name="Rechteck 2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" grpId="0" animBg="1"/>
      <p:bldP spid="918" grpId="0"/>
      <p:bldP spid="954" grpId="0" animBg="1"/>
      <p:bldP spid="955" grpId="0" animBg="1"/>
      <p:bldP spid="956" grpId="0" animBg="1"/>
      <p:bldP spid="957" grpId="0" animBg="1"/>
      <p:bldP spid="958" grpId="0" animBg="1"/>
      <p:bldP spid="4" grpId="0"/>
      <p:bldP spid="2" grpId="0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 flipV="1">
            <a:off x="2214546" y="4429132"/>
            <a:ext cx="6715172" cy="17859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956" name="Rechteck 955"/>
          <p:cNvSpPr/>
          <p:nvPr/>
        </p:nvSpPr>
        <p:spPr>
          <a:xfrm flipV="1">
            <a:off x="2214546" y="1928802"/>
            <a:ext cx="6715172" cy="192882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0" y="0"/>
            <a:ext cx="214310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952" name="Rechteck 951"/>
          <p:cNvSpPr/>
          <p:nvPr/>
        </p:nvSpPr>
        <p:spPr bwMode="auto">
          <a:xfrm>
            <a:off x="2046269" y="4572009"/>
            <a:ext cx="6653238" cy="1312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ea typeface="Tahoma" pitchFamily="34" charset="0"/>
              <a:cs typeface="Arial" pitchFamily="34" charset="0"/>
            </a:endParaRPr>
          </a:p>
        </p:txBody>
      </p:sp>
      <p:sp>
        <p:nvSpPr>
          <p:cNvPr id="951" name="Rechteck 950"/>
          <p:cNvSpPr/>
          <p:nvPr/>
        </p:nvSpPr>
        <p:spPr bwMode="auto">
          <a:xfrm>
            <a:off x="2055773" y="2225675"/>
            <a:ext cx="6637363" cy="1500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ea typeface="Tahoma" pitchFamily="34" charset="0"/>
              <a:cs typeface="Arial" pitchFamily="34" charset="0"/>
            </a:endParaRPr>
          </a:p>
        </p:txBody>
      </p:sp>
      <p:sp>
        <p:nvSpPr>
          <p:cNvPr id="947" name="Rechteck 2"/>
          <p:cNvSpPr>
            <a:spLocks noChangeArrowheads="1"/>
          </p:cNvSpPr>
          <p:nvPr/>
        </p:nvSpPr>
        <p:spPr bwMode="auto">
          <a:xfrm>
            <a:off x="1406460" y="2297112"/>
            <a:ext cx="403701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Die Leitsätze zum Beschluss des KGH.EKD lauten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948" name="Rechteck 3"/>
          <p:cNvSpPr>
            <a:spLocks noChangeArrowheads="1"/>
          </p:cNvSpPr>
          <p:nvPr/>
        </p:nvSpPr>
        <p:spPr bwMode="auto">
          <a:xfrm>
            <a:off x="1893848" y="2647958"/>
            <a:ext cx="6870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      1. </a:t>
            </a:r>
            <a:r>
              <a:rPr lang="de-DE" sz="1400" dirty="0">
                <a:cs typeface="Arial" pitchFamily="34" charset="0"/>
              </a:rPr>
              <a:t>Der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Unterrichtungsanspruch</a:t>
            </a:r>
            <a:r>
              <a:rPr lang="de-DE" sz="1400" dirty="0">
                <a:cs typeface="Arial" pitchFamily="34" charset="0"/>
              </a:rPr>
              <a:t> nach § 34 Abs.1 Satz 1 MVG.EKD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ist gegeben</a:t>
            </a:r>
            <a:r>
              <a:rPr lang="de-DE" sz="1400" dirty="0">
                <a:cs typeface="Arial" pitchFamily="34" charset="0"/>
              </a:rPr>
              <a:t>, </a:t>
            </a:r>
          </a:p>
          <a:p>
            <a:r>
              <a:rPr lang="de-DE" sz="1400" dirty="0">
                <a:cs typeface="Arial" pitchFamily="34" charset="0"/>
              </a:rPr>
              <a:t>      wenn die </a:t>
            </a:r>
            <a:r>
              <a:rPr lang="de-DE" sz="1400" dirty="0" smtClean="0">
                <a:cs typeface="Arial" pitchFamily="34" charset="0"/>
              </a:rPr>
              <a:t>MAV </a:t>
            </a:r>
            <a:r>
              <a:rPr lang="de-DE" sz="1400" dirty="0">
                <a:cs typeface="Arial" pitchFamily="34" charset="0"/>
              </a:rPr>
              <a:t>die begehrte Unterrichtung benötigt, </a:t>
            </a:r>
            <a:r>
              <a:rPr lang="de-DE" sz="1400" b="1" dirty="0">
                <a:cs typeface="Arial" pitchFamily="34" charset="0"/>
              </a:rPr>
              <a:t>um </a:t>
            </a:r>
            <a:r>
              <a:rPr lang="de-DE" sz="1400" b="1" dirty="0" smtClean="0">
                <a:cs typeface="Arial" pitchFamily="34" charset="0"/>
              </a:rPr>
              <a:t>zumindest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prüfen </a:t>
            </a:r>
            <a:r>
              <a:rPr lang="de-DE" sz="1400" b="1" dirty="0">
                <a:cs typeface="Arial" pitchFamily="34" charset="0"/>
              </a:rPr>
              <a:t>zu können</a:t>
            </a:r>
            <a:r>
              <a:rPr lang="de-DE" sz="1400" dirty="0">
                <a:cs typeface="Arial" pitchFamily="34" charset="0"/>
              </a:rPr>
              <a:t>, </a:t>
            </a:r>
            <a:endParaRPr lang="de-DE" sz="1400" dirty="0" smtClean="0">
              <a:cs typeface="Arial" pitchFamily="34" charset="0"/>
            </a:endParaRPr>
          </a:p>
          <a:p>
            <a:r>
              <a:rPr lang="de-DE" sz="1400" dirty="0" smtClean="0">
                <a:cs typeface="Arial" pitchFamily="34" charset="0"/>
              </a:rPr>
              <a:t>      ob </a:t>
            </a:r>
            <a:r>
              <a:rPr lang="de-DE" sz="1400" dirty="0">
                <a:cs typeface="Arial" pitchFamily="34" charset="0"/>
              </a:rPr>
              <a:t>sich für sie Aufgaben i.S. des </a:t>
            </a:r>
            <a:r>
              <a:rPr lang="de-DE" sz="1400" dirty="0" smtClean="0">
                <a:cs typeface="Arial" pitchFamily="34" charset="0"/>
              </a:rPr>
              <a:t>Mitarbeitervertretungsrechts </a:t>
            </a:r>
            <a:r>
              <a:rPr lang="de-DE" sz="1400" dirty="0">
                <a:cs typeface="Arial" pitchFamily="34" charset="0"/>
              </a:rPr>
              <a:t>ergeben, und ob </a:t>
            </a:r>
            <a:endParaRPr lang="de-DE" sz="1400" dirty="0" smtClean="0">
              <a:cs typeface="Arial" pitchFamily="34" charset="0"/>
            </a:endParaRPr>
          </a:p>
          <a:p>
            <a:r>
              <a:rPr lang="de-DE" sz="1400" dirty="0" smtClean="0">
                <a:cs typeface="Arial" pitchFamily="34" charset="0"/>
              </a:rPr>
              <a:t>      sie </a:t>
            </a:r>
            <a:r>
              <a:rPr lang="de-DE" sz="1400" dirty="0">
                <a:cs typeface="Arial" pitchFamily="34" charset="0"/>
              </a:rPr>
              <a:t>zur Wahrnehmung einer solchen Aufgabe tätig werden </a:t>
            </a:r>
            <a:r>
              <a:rPr lang="de-DE" sz="1400" b="1" dirty="0">
                <a:cs typeface="Arial" pitchFamily="34" charset="0"/>
              </a:rPr>
              <a:t>muss</a:t>
            </a:r>
            <a:r>
              <a:rPr lang="de-DE" sz="1400" dirty="0">
                <a:cs typeface="Arial" pitchFamily="34" charset="0"/>
              </a:rPr>
              <a:t>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oder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will</a:t>
            </a:r>
            <a:r>
              <a:rPr lang="de-DE" sz="1400" dirty="0">
                <a:cs typeface="Arial" pitchFamily="34" charset="0"/>
              </a:rPr>
              <a:t>; </a:t>
            </a:r>
          </a:p>
        </p:txBody>
      </p:sp>
      <p:sp>
        <p:nvSpPr>
          <p:cNvPr id="949" name="Rechteck 948"/>
          <p:cNvSpPr>
            <a:spLocks noChangeArrowheads="1"/>
          </p:cNvSpPr>
          <p:nvPr/>
        </p:nvSpPr>
        <p:spPr bwMode="auto">
          <a:xfrm>
            <a:off x="1928794" y="4714884"/>
            <a:ext cx="67707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      2. Scheidet aus</a:t>
            </a:r>
            <a:r>
              <a:rPr lang="de-DE" sz="1400" dirty="0">
                <a:cs typeface="Arial" pitchFamily="34" charset="0"/>
              </a:rPr>
              <a:t>, dass ein Beteiligungsrecht der MAV offenkundig nicht in Betracht</a:t>
            </a:r>
          </a:p>
          <a:p>
            <a:r>
              <a:rPr lang="de-DE" sz="1400" dirty="0">
                <a:cs typeface="Arial" pitchFamily="34" charset="0"/>
              </a:rPr>
              <a:t>      kommt, </a:t>
            </a:r>
            <a:r>
              <a:rPr lang="de-DE" sz="1400" b="1" dirty="0">
                <a:cs typeface="Arial" pitchFamily="34" charset="0"/>
              </a:rPr>
              <a:t>so ist der Unterrichtungsanspruch begründet</a:t>
            </a:r>
            <a:r>
              <a:rPr lang="de-DE" sz="1400" dirty="0">
                <a:cs typeface="Arial" pitchFamily="34" charset="0"/>
              </a:rPr>
              <a:t>, wenn ein entsprechender </a:t>
            </a:r>
          </a:p>
          <a:p>
            <a:r>
              <a:rPr lang="de-DE" sz="1400" b="1" dirty="0">
                <a:cs typeface="Arial" pitchFamily="34" charset="0"/>
              </a:rPr>
              <a:t>     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allgemeiner</a:t>
            </a:r>
            <a:r>
              <a:rPr lang="de-DE" sz="1400" b="1" dirty="0">
                <a:cs typeface="Arial" pitchFamily="34" charset="0"/>
              </a:rPr>
              <a:t> Unterrichtungsbedarf </a:t>
            </a:r>
            <a:r>
              <a:rPr lang="de-DE" sz="1400" dirty="0">
                <a:cs typeface="Arial" pitchFamily="34" charset="0"/>
              </a:rPr>
              <a:t>der MAV vorliegt;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auf einen aktuellen Anlass </a:t>
            </a:r>
          </a:p>
          <a:p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      </a:t>
            </a:r>
            <a:r>
              <a:rPr lang="de-DE" sz="1400" dirty="0">
                <a:cs typeface="Arial" pitchFamily="34" charset="0"/>
              </a:rPr>
              <a:t>oder gar ein zu vermutendes oder vermutetes Fehlverhalten der Dienststellenleitung</a:t>
            </a:r>
          </a:p>
          <a:p>
            <a:r>
              <a:rPr lang="de-DE" sz="1400" dirty="0">
                <a:cs typeface="Arial" pitchFamily="34" charset="0"/>
              </a:rPr>
              <a:t>     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kommt es insoweit nicht </a:t>
            </a:r>
            <a:r>
              <a:rPr lang="de-DE" sz="1400" dirty="0">
                <a:cs typeface="Arial" pitchFamily="34" charset="0"/>
              </a:rPr>
              <a:t>an.</a:t>
            </a:r>
          </a:p>
        </p:txBody>
      </p:sp>
      <p:sp>
        <p:nvSpPr>
          <p:cNvPr id="950" name="Text Box 12"/>
          <p:cNvSpPr txBox="1">
            <a:spLocks noChangeArrowheads="1"/>
          </p:cNvSpPr>
          <p:nvPr/>
        </p:nvSpPr>
        <p:spPr bwMode="auto">
          <a:xfrm>
            <a:off x="1627145" y="3868749"/>
            <a:ext cx="6643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de-DE" sz="1600" b="1" dirty="0">
                <a:cs typeface="Arial" pitchFamily="34" charset="0"/>
              </a:rPr>
              <a:t>   </a:t>
            </a:r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die Grenze des Auskunftsanspruchs</a:t>
            </a:r>
            <a:r>
              <a:rPr lang="de-DE" sz="1600" b="1" dirty="0">
                <a:cs typeface="Arial" pitchFamily="34" charset="0"/>
              </a:rPr>
              <a:t> </a:t>
            </a:r>
            <a:r>
              <a:rPr lang="de-DE" sz="1600" dirty="0">
                <a:cs typeface="Arial" pitchFamily="34" charset="0"/>
              </a:rPr>
              <a:t>liegt dort, </a:t>
            </a:r>
          </a:p>
          <a:p>
            <a:pPr marL="342900" indent="-342900">
              <a:defRPr/>
            </a:pPr>
            <a:r>
              <a:rPr lang="de-DE" sz="1600" dirty="0">
                <a:cs typeface="Arial" pitchFamily="34" charset="0"/>
              </a:rPr>
              <a:t>          wo ein </a:t>
            </a:r>
            <a:r>
              <a:rPr lang="de-DE" sz="1600" b="1" dirty="0">
                <a:cs typeface="Arial" pitchFamily="34" charset="0"/>
              </a:rPr>
              <a:t>Beteiligungsrecht </a:t>
            </a:r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offenkundig</a:t>
            </a:r>
            <a:r>
              <a:rPr lang="de-DE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nicht</a:t>
            </a:r>
            <a:r>
              <a:rPr lang="de-DE" sz="1600" dirty="0">
                <a:cs typeface="Arial" pitchFamily="34" charset="0"/>
              </a:rPr>
              <a:t> in Betracht kommt</a:t>
            </a:r>
          </a:p>
        </p:txBody>
      </p:sp>
      <p:sp>
        <p:nvSpPr>
          <p:cNvPr id="953" name="AutoShape 22"/>
          <p:cNvSpPr>
            <a:spLocks noChangeArrowheads="1"/>
          </p:cNvSpPr>
          <p:nvPr/>
        </p:nvSpPr>
        <p:spPr bwMode="auto">
          <a:xfrm rot="10800000" flipH="1">
            <a:off x="1835088" y="329724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4" name="AutoShape 22"/>
          <p:cNvSpPr>
            <a:spLocks noChangeArrowheads="1"/>
          </p:cNvSpPr>
          <p:nvPr/>
        </p:nvSpPr>
        <p:spPr bwMode="auto">
          <a:xfrm rot="10800000" flipH="1">
            <a:off x="1874798" y="28082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5" name="AutoShape 22"/>
          <p:cNvSpPr>
            <a:spLocks noChangeArrowheads="1"/>
          </p:cNvSpPr>
          <p:nvPr/>
        </p:nvSpPr>
        <p:spPr bwMode="auto">
          <a:xfrm rot="10800000" flipH="1">
            <a:off x="1852594" y="5192721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957" name="Rechteck 5"/>
          <p:cNvSpPr>
            <a:spLocks noChangeArrowheads="1"/>
          </p:cNvSpPr>
          <p:nvPr/>
        </p:nvSpPr>
        <p:spPr bwMode="auto">
          <a:xfrm>
            <a:off x="5187932" y="5978534"/>
            <a:ext cx="3571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50" b="1" dirty="0">
                <a:cs typeface="Arial" pitchFamily="34" charset="0"/>
              </a:rPr>
              <a:t>Kirchengerichtshof der EKD </a:t>
            </a:r>
          </a:p>
          <a:p>
            <a:pPr algn="r">
              <a:defRPr/>
            </a:pPr>
            <a:r>
              <a:rPr lang="de-DE" sz="1050" b="1" dirty="0">
                <a:cs typeface="Arial" pitchFamily="34" charset="0"/>
              </a:rPr>
              <a:t>Beschluss I-0124/S22-10 vom 24. Januar 2011</a:t>
            </a:r>
          </a:p>
        </p:txBody>
      </p:sp>
      <p:grpSp>
        <p:nvGrpSpPr>
          <p:cNvPr id="52" name="Gruppieren 16"/>
          <p:cNvGrpSpPr/>
          <p:nvPr/>
        </p:nvGrpSpPr>
        <p:grpSpPr>
          <a:xfrm flipH="1">
            <a:off x="571472" y="285728"/>
            <a:ext cx="6215106" cy="928694"/>
            <a:chOff x="1021842" y="428604"/>
            <a:chExt cx="7836438" cy="928694"/>
          </a:xfrm>
        </p:grpSpPr>
        <p:sp>
          <p:nvSpPr>
            <p:cNvPr id="53" name="Rechteck 52"/>
            <p:cNvSpPr/>
            <p:nvPr/>
          </p:nvSpPr>
          <p:spPr bwMode="auto">
            <a:xfrm>
              <a:off x="1021842" y="785794"/>
              <a:ext cx="783643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5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42"/>
            <a:ext cx="823515" cy="1351974"/>
          </a:xfrm>
          <a:prstGeom prst="rect">
            <a:avLst/>
          </a:prstGeom>
          <a:noFill/>
        </p:spPr>
      </p:pic>
      <p:sp>
        <p:nvSpPr>
          <p:cNvPr id="57" name="Rechteck 56"/>
          <p:cNvSpPr/>
          <p:nvPr/>
        </p:nvSpPr>
        <p:spPr>
          <a:xfrm>
            <a:off x="2428860" y="642918"/>
            <a:ext cx="321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§ 34  Informationsrechte der MAV</a:t>
            </a:r>
            <a:endParaRPr lang="de-DE" sz="1200" b="1" dirty="0"/>
          </a:p>
        </p:txBody>
      </p:sp>
      <p:sp>
        <p:nvSpPr>
          <p:cNvPr id="58" name="Rechteck 57"/>
          <p:cNvSpPr>
            <a:spLocks noChangeArrowheads="1"/>
          </p:cNvSpPr>
          <p:nvPr/>
        </p:nvSpPr>
        <p:spPr bwMode="auto">
          <a:xfrm>
            <a:off x="3143240" y="1142984"/>
            <a:ext cx="2167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                  Rechtzeitige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und </a:t>
            </a:r>
            <a:endParaRPr lang="de-DE" sz="14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umfassende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Unterrichtung</a:t>
            </a:r>
          </a:p>
        </p:txBody>
      </p:sp>
      <p:sp>
        <p:nvSpPr>
          <p:cNvPr id="59" name="Rechteck 58"/>
          <p:cNvSpPr>
            <a:spLocks noChangeArrowheads="1"/>
          </p:cNvSpPr>
          <p:nvPr/>
        </p:nvSpPr>
        <p:spPr bwMode="auto">
          <a:xfrm>
            <a:off x="2071670" y="1785926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…Vorgaben des KGH</a:t>
            </a:r>
          </a:p>
        </p:txBody>
      </p:sp>
      <p:sp>
        <p:nvSpPr>
          <p:cNvPr id="61" name="Rechteck 6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56" grpId="0" animBg="1"/>
      <p:bldP spid="952" grpId="0" animBg="1"/>
      <p:bldP spid="951" grpId="0" animBg="1"/>
      <p:bldP spid="947" grpId="0"/>
      <p:bldP spid="948" grpId="0"/>
      <p:bldP spid="949" grpId="0"/>
      <p:bldP spid="953" grpId="0" animBg="1"/>
      <p:bldP spid="954" grpId="0" animBg="1"/>
      <p:bldP spid="955" grpId="0" animBg="1"/>
      <p:bldP spid="9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0" name="Rechteck 21"/>
          <p:cNvSpPr>
            <a:spLocks noChangeArrowheads="1"/>
          </p:cNvSpPr>
          <p:nvPr/>
        </p:nvSpPr>
        <p:spPr bwMode="auto">
          <a:xfrm>
            <a:off x="1643042" y="1643050"/>
            <a:ext cx="7072362" cy="3071834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4630" name="Picture 6" descr="Foto aus dem Album &quot;Die Regel ist die Verletzung&quot; von Dieter Seifert dieterseifert@web.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714644" cy="128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3571868" y="2071678"/>
            <a:ext cx="507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</a:rPr>
              <a:t>Nach den massiven Protesten in Magdeburg, wurde von der Synode eine Stärkung der Mitarbeitervertretungsrechte zugesagt. Zwei Jahre später, war dann aber in der Vorlage zum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</a:rPr>
              <a:t>zweiten Mitarbeitervertretungsgesetz v</a:t>
            </a:r>
            <a:r>
              <a:rPr lang="de-DE" sz="1400" b="1" dirty="0" smtClean="0">
                <a:latin typeface="Calibri" pitchFamily="34" charset="0"/>
              </a:rPr>
              <a:t>on der Zusage nicht mehr viel </a:t>
            </a:r>
          </a:p>
          <a:p>
            <a:r>
              <a:rPr lang="de-DE" sz="1400" b="1" dirty="0" smtClean="0">
                <a:latin typeface="Calibri" pitchFamily="34" charset="0"/>
              </a:rPr>
              <a:t>zu finden. </a:t>
            </a:r>
            <a:endParaRPr lang="de-DE" sz="1400" b="1" dirty="0">
              <a:latin typeface="Calibri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571868" y="178592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Calibri" pitchFamily="34" charset="0"/>
              </a:rPr>
              <a:t>2011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  Synode der EKD in Magdeburg</a:t>
            </a:r>
            <a:endParaRPr lang="de-DE" sz="1600" b="1" dirty="0">
              <a:latin typeface="Calibri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643042" y="928670"/>
            <a:ext cx="7072362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hteck 30"/>
          <p:cNvSpPr/>
          <p:nvPr/>
        </p:nvSpPr>
        <p:spPr>
          <a:xfrm>
            <a:off x="2643174" y="928670"/>
            <a:ext cx="350043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/>
              <a:t>Mitbestimmung bei Kirche &amp; Diakonie </a:t>
            </a:r>
            <a:endParaRPr lang="de-DE" sz="1400" b="1" dirty="0"/>
          </a:p>
        </p:txBody>
      </p:sp>
      <p:sp>
        <p:nvSpPr>
          <p:cNvPr id="33" name="Rechteck 32"/>
          <p:cNvSpPr/>
          <p:nvPr/>
        </p:nvSpPr>
        <p:spPr>
          <a:xfrm>
            <a:off x="3571868" y="3643314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</a:rPr>
              <a:t>Ungeachtet aller Proteste gegen diese „Neufassung“ des MVG  </a:t>
            </a:r>
          </a:p>
          <a:p>
            <a:r>
              <a:rPr lang="de-DE" sz="1400" b="1" dirty="0" smtClean="0">
                <a:latin typeface="Calibri" pitchFamily="34" charset="0"/>
              </a:rPr>
              <a:t>hat die EKD Synode in Düsseldorf das „Neue MVG“ beschlossen. Dagegen haben am 09.11.2013  mehrere hundert Delegierte </a:t>
            </a:r>
          </a:p>
          <a:p>
            <a:r>
              <a:rPr lang="de-DE" sz="1400" b="1" dirty="0" smtClean="0">
                <a:latin typeface="Calibri" pitchFamily="34" charset="0"/>
              </a:rPr>
              <a:t>von </a:t>
            </a:r>
            <a:r>
              <a:rPr lang="de-DE" sz="1400" b="1" dirty="0" err="1" smtClean="0">
                <a:latin typeface="Calibri" pitchFamily="34" charset="0"/>
              </a:rPr>
              <a:t>MAVen</a:t>
            </a:r>
            <a:r>
              <a:rPr lang="de-DE" sz="1400" b="1" dirty="0" smtClean="0">
                <a:latin typeface="Calibri" pitchFamily="34" charset="0"/>
              </a:rPr>
              <a:t> aus vielen Teilen der Bundesrepublik demonstriert. </a:t>
            </a:r>
            <a:endParaRPr lang="de-DE" sz="1400" b="1" dirty="0">
              <a:latin typeface="Calibri" pitchFamily="34" charset="0"/>
            </a:endParaRPr>
          </a:p>
        </p:txBody>
      </p:sp>
      <p:sp>
        <p:nvSpPr>
          <p:cNvPr id="34" name="Rechteck 960"/>
          <p:cNvSpPr>
            <a:spLocks noChangeArrowheads="1"/>
          </p:cNvSpPr>
          <p:nvPr/>
        </p:nvSpPr>
        <p:spPr bwMode="auto">
          <a:xfrm>
            <a:off x="3571868" y="3357562"/>
            <a:ext cx="332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alibri" pitchFamily="34" charset="0"/>
              </a:rPr>
              <a:t>2013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 Neufassung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des MVG der EKD </a:t>
            </a:r>
          </a:p>
        </p:txBody>
      </p:sp>
      <p:pic>
        <p:nvPicPr>
          <p:cNvPr id="35" name="Picture 4" descr="http://www.mav-beirat-ekir.de/images/stories/Infodienst/dsseldorf_9.11.13%20008%20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9" y="3238499"/>
            <a:ext cx="192882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uppieren 20"/>
          <p:cNvGrpSpPr/>
          <p:nvPr/>
        </p:nvGrpSpPr>
        <p:grpSpPr>
          <a:xfrm>
            <a:off x="2214546" y="4857760"/>
            <a:ext cx="6769494" cy="1551254"/>
            <a:chOff x="2214546" y="4857760"/>
            <a:chExt cx="6769494" cy="1551254"/>
          </a:xfrm>
        </p:grpSpPr>
        <p:pic>
          <p:nvPicPr>
            <p:cNvPr id="42" name="Picture 1" descr="C:\Dokumente und Einstellungen\Gisbert\Desktop\MAV Seminar_Kirche und Diakonie\446bbd98332e633ffb9d7cd08951032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4546" y="4929198"/>
              <a:ext cx="1125924" cy="1479816"/>
            </a:xfrm>
            <a:prstGeom prst="rect">
              <a:avLst/>
            </a:prstGeom>
            <a:noFill/>
            <a:effectLst/>
          </p:spPr>
        </p:pic>
        <p:sp>
          <p:nvSpPr>
            <p:cNvPr id="36" name="Rechteck 961"/>
            <p:cNvSpPr>
              <a:spLocks noChangeArrowheads="1"/>
            </p:cNvSpPr>
            <p:nvPr/>
          </p:nvSpPr>
          <p:spPr bwMode="auto">
            <a:xfrm>
              <a:off x="3554784" y="5643578"/>
              <a:ext cx="52149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b="1" i="1" dirty="0" smtClean="0">
                  <a:latin typeface="Calibri" pitchFamily="34" charset="0"/>
                </a:rPr>
                <a:t>Damit </a:t>
              </a:r>
              <a:r>
                <a:rPr lang="de-DE" sz="1200" b="1" i="1" dirty="0">
                  <a:latin typeface="Calibri" pitchFamily="34" charset="0"/>
                </a:rPr>
                <a:t>entfällt die Rechtsunsicherheit, die jeweils nach Novellierungen des </a:t>
              </a:r>
              <a:endParaRPr lang="de-DE" sz="1200" b="1" i="1" dirty="0" smtClean="0">
                <a:latin typeface="Calibri" pitchFamily="34" charset="0"/>
              </a:endParaRPr>
            </a:p>
            <a:p>
              <a:r>
                <a:rPr lang="de-DE" sz="1200" b="1" i="1" dirty="0" smtClean="0">
                  <a:latin typeface="Calibri" pitchFamily="34" charset="0"/>
                </a:rPr>
                <a:t>MVG-EKD </a:t>
              </a:r>
              <a:r>
                <a:rPr lang="de-DE" sz="1200" b="1" i="1" dirty="0">
                  <a:latin typeface="Calibri" pitchFamily="34" charset="0"/>
                </a:rPr>
                <a:t>durch eine zeitversetzte Übernahme in das MVG-</a:t>
              </a:r>
              <a:r>
                <a:rPr lang="de-DE" sz="1200" b="1" i="1" dirty="0" err="1">
                  <a:latin typeface="Calibri" pitchFamily="34" charset="0"/>
                </a:rPr>
                <a:t>EKiR</a:t>
              </a:r>
              <a:r>
                <a:rPr lang="de-DE" sz="1200" b="1" i="1" dirty="0">
                  <a:latin typeface="Calibri" pitchFamily="34" charset="0"/>
                </a:rPr>
                <a:t> entstanden </a:t>
              </a:r>
              <a:endParaRPr lang="de-DE" sz="1200" b="1" i="1" dirty="0" smtClean="0">
                <a:latin typeface="Calibri" pitchFamily="34" charset="0"/>
              </a:endParaRPr>
            </a:p>
            <a:p>
              <a:r>
                <a:rPr lang="de-DE" sz="1200" b="1" i="1" dirty="0" smtClean="0">
                  <a:latin typeface="Calibri" pitchFamily="34" charset="0"/>
                </a:rPr>
                <a:t>ist</a:t>
              </a:r>
              <a:r>
                <a:rPr lang="de-DE" sz="1200" b="1" i="1" dirty="0">
                  <a:latin typeface="Calibri" pitchFamily="34" charset="0"/>
                </a:rPr>
                <a:t>. </a:t>
              </a:r>
              <a:r>
                <a:rPr lang="de-DE" sz="1200" b="1" i="1" dirty="0">
                  <a:solidFill>
                    <a:srgbClr val="C00000"/>
                  </a:solidFill>
                  <a:latin typeface="Calibri" pitchFamily="34" charset="0"/>
                </a:rPr>
                <a:t>Zukünftige Änderungen des </a:t>
              </a:r>
              <a:r>
                <a:rPr lang="de-DE" sz="1200" b="1" i="1" dirty="0" smtClean="0">
                  <a:solidFill>
                    <a:srgbClr val="C00000"/>
                  </a:solidFill>
                  <a:latin typeface="Calibri" pitchFamily="34" charset="0"/>
                </a:rPr>
                <a:t>MVG EKD </a:t>
              </a:r>
              <a:r>
                <a:rPr lang="de-DE" sz="1200" b="1" i="1" dirty="0">
                  <a:solidFill>
                    <a:srgbClr val="C00000"/>
                  </a:solidFill>
                  <a:latin typeface="Calibri" pitchFamily="34" charset="0"/>
                </a:rPr>
                <a:t>gelten dann auch für die </a:t>
              </a:r>
              <a:r>
                <a:rPr lang="de-DE" sz="1200" b="1" i="1" dirty="0" err="1">
                  <a:solidFill>
                    <a:srgbClr val="C00000"/>
                  </a:solidFill>
                  <a:latin typeface="Calibri" pitchFamily="34" charset="0"/>
                </a:rPr>
                <a:t>EKiR</a:t>
              </a:r>
              <a:r>
                <a:rPr lang="de-DE" sz="1200" b="1" i="1" dirty="0">
                  <a:latin typeface="Calibri" pitchFamily="34" charset="0"/>
                </a:rPr>
                <a:t>.</a:t>
              </a:r>
            </a:p>
          </p:txBody>
        </p:sp>
        <p:sp>
          <p:nvSpPr>
            <p:cNvPr id="37" name="Rechteck 36"/>
            <p:cNvSpPr/>
            <p:nvPr/>
          </p:nvSpPr>
          <p:spPr>
            <a:xfrm>
              <a:off x="3554784" y="485776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  <a:latin typeface="Calibri" pitchFamily="34" charset="0"/>
                </a:rPr>
                <a:t>2015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3769098" y="4857760"/>
              <a:ext cx="3714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600" b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       </a:t>
              </a:r>
              <a:r>
                <a:rPr lang="de-DE" sz="1600" b="1" dirty="0" smtClean="0">
                  <a:solidFill>
                    <a:srgbClr val="C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die </a:t>
              </a:r>
              <a:r>
                <a:rPr lang="de-DE" b="1" dirty="0">
                  <a:solidFill>
                    <a:srgbClr val="C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Rheinische </a:t>
              </a:r>
              <a:r>
                <a:rPr lang="de-DE" b="1" dirty="0" smtClean="0">
                  <a:solidFill>
                    <a:srgbClr val="C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Landeskirche</a:t>
              </a:r>
              <a:endParaRPr lang="de-DE" sz="1400" dirty="0"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3126124" y="5143512"/>
              <a:ext cx="58579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hat das MVG EKD nach Beschluss der Landessynode 2015 übernommen.</a:t>
              </a:r>
              <a:endParaRPr lang="de-DE" sz="1400" dirty="0"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1" name="Rechteck 961"/>
            <p:cNvSpPr>
              <a:spLocks noChangeArrowheads="1"/>
            </p:cNvSpPr>
            <p:nvPr/>
          </p:nvSpPr>
          <p:spPr bwMode="auto">
            <a:xfrm>
              <a:off x="3554784" y="5429264"/>
              <a:ext cx="50006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b="1" i="1" dirty="0" smtClean="0">
                  <a:latin typeface="Calibri" pitchFamily="34" charset="0"/>
                </a:rPr>
                <a:t>Seit dem </a:t>
              </a:r>
              <a:r>
                <a:rPr lang="de-DE" sz="1200" b="1" i="1" dirty="0">
                  <a:latin typeface="Calibri" pitchFamily="34" charset="0"/>
                </a:rPr>
                <a:t>01</a:t>
              </a:r>
              <a:r>
                <a:rPr lang="de-DE" sz="1200" b="1" i="1" dirty="0" smtClean="0">
                  <a:latin typeface="Calibri" pitchFamily="34" charset="0"/>
                </a:rPr>
                <a:t>. April </a:t>
              </a:r>
              <a:r>
                <a:rPr lang="de-DE" sz="1200" b="1" i="1" dirty="0">
                  <a:latin typeface="Calibri" pitchFamily="34" charset="0"/>
                </a:rPr>
                <a:t>2015 ist </a:t>
              </a:r>
              <a:r>
                <a:rPr lang="de-DE" sz="1200" b="1" i="1" dirty="0" smtClean="0">
                  <a:latin typeface="Calibri" pitchFamily="34" charset="0"/>
                </a:rPr>
                <a:t>das „neue</a:t>
              </a:r>
              <a:r>
                <a:rPr lang="de-DE" sz="1200" b="1" i="1" dirty="0">
                  <a:latin typeface="Calibri" pitchFamily="34" charset="0"/>
                </a:rPr>
                <a:t>“ </a:t>
              </a:r>
              <a:r>
                <a:rPr lang="de-DE" sz="1200" b="1" i="1" dirty="0" smtClean="0">
                  <a:latin typeface="Calibri" pitchFamily="34" charset="0"/>
                </a:rPr>
                <a:t>MVG EKD</a:t>
              </a:r>
              <a:r>
                <a:rPr lang="de-DE" sz="1200" b="1" i="1" dirty="0">
                  <a:latin typeface="Calibri" pitchFamily="34" charset="0"/>
                </a:rPr>
                <a:t>, auch in der </a:t>
              </a:r>
              <a:r>
                <a:rPr lang="de-DE" sz="1200" b="1" i="1" dirty="0" err="1">
                  <a:latin typeface="Calibri" pitchFamily="34" charset="0"/>
                </a:rPr>
                <a:t>EKiR</a:t>
              </a:r>
              <a:r>
                <a:rPr lang="de-DE" sz="1200" b="1" i="1" dirty="0">
                  <a:latin typeface="Calibri" pitchFamily="34" charset="0"/>
                </a:rPr>
                <a:t> gültig. </a:t>
              </a:r>
              <a:endParaRPr lang="de-DE" sz="1200" b="1" i="1" dirty="0" smtClean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0" y="0"/>
            <a:ext cx="30003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00299" y="2857496"/>
            <a:ext cx="6215106" cy="35719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3357562"/>
            <a:ext cx="6226259" cy="571503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43174" y="171448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23a  Ausschüsse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2643174" y="2071678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Die MAV kann die Bildung von Ausschüssen beschließen, denen jeweils </a:t>
            </a:r>
            <a:r>
              <a:rPr lang="de-DE" sz="1400" b="1" dirty="0" smtClean="0">
                <a:solidFill>
                  <a:srgbClr val="C00000"/>
                </a:solidFill>
              </a:rPr>
              <a:t>mindestens drei Mitglieder </a:t>
            </a:r>
            <a:r>
              <a:rPr lang="de-DE" sz="1400" b="1" dirty="0" smtClean="0"/>
              <a:t>der MAV angehören müssen, und den Ausschüssen </a:t>
            </a:r>
            <a:r>
              <a:rPr lang="de-DE" sz="1400" b="1" dirty="0" smtClean="0">
                <a:solidFill>
                  <a:srgbClr val="0000FF"/>
                </a:solidFill>
              </a:rPr>
              <a:t>Aufgaben zur selbstständigen Erledigung </a:t>
            </a:r>
            <a:r>
              <a:rPr lang="de-DE" sz="1400" b="1" dirty="0" smtClean="0"/>
              <a:t>übertragen…</a:t>
            </a:r>
            <a:endParaRPr lang="de-DE" sz="1400" b="1" dirty="0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 rot="10800000" flipH="1">
            <a:off x="2214546" y="514351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 rot="10800000" flipH="1">
            <a:off x="2214547" y="3567529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 flipH="1">
            <a:off x="2214546" y="600076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 flipH="1">
            <a:off x="2214546" y="257174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57224" y="2357430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selbstständige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       Erledigung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43175" y="3357562"/>
            <a:ext cx="6143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Übertragung und </a:t>
            </a:r>
            <a:r>
              <a:rPr lang="de-DE" sz="1600" b="1" dirty="0" smtClean="0">
                <a:solidFill>
                  <a:srgbClr val="C00000"/>
                </a:solidFill>
              </a:rPr>
              <a:t>Widerruf </a:t>
            </a:r>
            <a:r>
              <a:rPr lang="de-DE" sz="1400" b="1" dirty="0" smtClean="0"/>
              <a:t>erfordern eine </a:t>
            </a:r>
            <a:r>
              <a:rPr lang="de-DE" sz="1400" b="1" dirty="0" smtClean="0">
                <a:solidFill>
                  <a:srgbClr val="C00000"/>
                </a:solidFill>
              </a:rPr>
              <a:t>Dreiviertelmehrheit</a:t>
            </a:r>
            <a:r>
              <a:rPr lang="de-DE" sz="1400" b="1" dirty="0" smtClean="0"/>
              <a:t> der MAV. </a:t>
            </a:r>
          </a:p>
          <a:p>
            <a:r>
              <a:rPr lang="de-DE" sz="1400" dirty="0" smtClean="0"/>
              <a:t>Übertragung und Widerruf </a:t>
            </a:r>
            <a:r>
              <a:rPr lang="de-DE" sz="1400" b="1" dirty="0" smtClean="0"/>
              <a:t>sind der Dienststellenleitung schriftlich anzuzeigen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643175" y="28574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dies gilt nicht für den </a:t>
            </a:r>
            <a:r>
              <a:rPr lang="de-DE" sz="1400" b="1" i="1" dirty="0" smtClean="0">
                <a:solidFill>
                  <a:srgbClr val="C00000"/>
                </a:solidFill>
              </a:rPr>
              <a:t>Abschluss und Kündigung </a:t>
            </a:r>
            <a:r>
              <a:rPr lang="de-DE" sz="1400" b="1" i="1" dirty="0" smtClean="0"/>
              <a:t>von Dienstvereinbarungen. </a:t>
            </a:r>
            <a:endParaRPr lang="de-DE" sz="1400" b="1" i="1" dirty="0"/>
          </a:p>
        </p:txBody>
      </p:sp>
      <p:sp>
        <p:nvSpPr>
          <p:cNvPr id="15" name="Rechteck 14"/>
          <p:cNvSpPr/>
          <p:nvPr/>
        </p:nvSpPr>
        <p:spPr>
          <a:xfrm>
            <a:off x="928663" y="3353215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Übertragung</a:t>
            </a:r>
          </a:p>
          <a:p>
            <a:r>
              <a:rPr lang="de-DE" sz="1200" b="1" dirty="0" smtClean="0"/>
              <a:t>     und </a:t>
            </a:r>
            <a:r>
              <a:rPr lang="de-DE" sz="1200" b="1" dirty="0" smtClean="0">
                <a:solidFill>
                  <a:srgbClr val="C00000"/>
                </a:solidFill>
              </a:rPr>
              <a:t>Widerruf </a:t>
            </a:r>
            <a:endParaRPr lang="de-DE" sz="12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2500298" y="4714884"/>
            <a:ext cx="6286544" cy="1000132"/>
            <a:chOff x="2500298" y="4714884"/>
            <a:chExt cx="6286544" cy="1000132"/>
          </a:xfrm>
        </p:grpSpPr>
        <p:sp>
          <p:nvSpPr>
            <p:cNvPr id="31" name="Rechteck 30"/>
            <p:cNvSpPr/>
            <p:nvPr/>
          </p:nvSpPr>
          <p:spPr bwMode="auto">
            <a:xfrm>
              <a:off x="2500298" y="4714884"/>
              <a:ext cx="6215106" cy="1000132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2643174" y="4714884"/>
              <a:ext cx="614366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( 2 ) </a:t>
              </a:r>
              <a:r>
                <a:rPr lang="de-DE" sz="1400" b="1" dirty="0" smtClean="0"/>
                <a:t>In rechtlich selbstständigen </a:t>
              </a:r>
              <a:r>
                <a:rPr lang="de-DE" sz="1600" b="1" dirty="0" smtClean="0"/>
                <a:t>Einrichtungen der Diakonie </a:t>
              </a:r>
              <a:r>
                <a:rPr lang="de-DE" sz="1400" b="1" dirty="0" smtClean="0"/>
                <a:t>mit </a:t>
              </a:r>
            </a:p>
            <a:p>
              <a:r>
                <a:rPr lang="de-DE" sz="1400" b="1" dirty="0" smtClean="0"/>
                <a:t>mehr als 150 Mitarbeitenden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kann </a:t>
              </a:r>
              <a:r>
                <a:rPr lang="de-DE" sz="1400" b="1" dirty="0" smtClean="0"/>
                <a:t>die  MAV die Bildung eines Ausschusses für Wirtschaftsfragen beschließen. Der Ausschuss hat die Aufgabe,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die  MAV  über wirtschaftliche Angelegenheiten zu unterrichten</a:t>
              </a:r>
              <a:r>
                <a:rPr lang="de-DE" sz="1400" b="1" dirty="0" smtClean="0"/>
                <a:t>. </a:t>
              </a:r>
              <a:endParaRPr lang="de-DE" sz="1400" b="1" dirty="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071670" y="4317938"/>
            <a:ext cx="3298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Ausschuss für Wirtschaftsfragen 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642910" y="5143512"/>
            <a:ext cx="1609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ab 151 Mitarbeitende </a:t>
            </a:r>
            <a:endParaRPr lang="de-DE" sz="1200" b="1" dirty="0"/>
          </a:p>
        </p:txBody>
      </p:sp>
      <p:sp>
        <p:nvSpPr>
          <p:cNvPr id="30" name="Rechteck 29"/>
          <p:cNvSpPr/>
          <p:nvPr/>
        </p:nvSpPr>
        <p:spPr>
          <a:xfrm>
            <a:off x="2643174" y="578645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Der Ausschuss kann im </a:t>
            </a:r>
            <a:r>
              <a:rPr lang="de-DE" sz="1400" b="1" dirty="0" smtClean="0">
                <a:solidFill>
                  <a:srgbClr val="C00000"/>
                </a:solidFill>
              </a:rPr>
              <a:t>erforderlichen Umfang </a:t>
            </a:r>
            <a:r>
              <a:rPr lang="de-DE" sz="1400" b="1" dirty="0" smtClean="0"/>
              <a:t>Sachverständige aus der </a:t>
            </a:r>
            <a:r>
              <a:rPr lang="de-DE" sz="1400" b="1" dirty="0" smtClean="0">
                <a:solidFill>
                  <a:srgbClr val="C00000"/>
                </a:solidFill>
              </a:rPr>
              <a:t>Dienststelle</a:t>
            </a:r>
            <a:r>
              <a:rPr lang="de-DE" sz="1400" b="1" dirty="0" smtClean="0"/>
              <a:t> hinzuziehen. </a:t>
            </a:r>
            <a:endParaRPr lang="de-DE" sz="1400" b="1" dirty="0"/>
          </a:p>
        </p:txBody>
      </p:sp>
      <p:grpSp>
        <p:nvGrpSpPr>
          <p:cNvPr id="2" name="Gruppieren 33"/>
          <p:cNvGrpSpPr/>
          <p:nvPr/>
        </p:nvGrpSpPr>
        <p:grpSpPr>
          <a:xfrm>
            <a:off x="3428992" y="428604"/>
            <a:ext cx="5357850" cy="928694"/>
            <a:chOff x="3500430" y="428604"/>
            <a:chExt cx="5357850" cy="928694"/>
          </a:xfrm>
        </p:grpSpPr>
        <p:sp>
          <p:nvSpPr>
            <p:cNvPr id="35" name="Rechteck 34"/>
            <p:cNvSpPr/>
            <p:nvPr/>
          </p:nvSpPr>
          <p:spPr bwMode="auto">
            <a:xfrm>
              <a:off x="3500430" y="785794"/>
              <a:ext cx="535785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hteck 36"/>
            <p:cNvSpPr/>
            <p:nvPr/>
          </p:nvSpPr>
          <p:spPr>
            <a:xfrm>
              <a:off x="4500562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VIII. Abschnitt</a:t>
              </a:r>
              <a:endParaRPr lang="de-DE" sz="1400" b="1" dirty="0"/>
            </a:p>
          </p:txBody>
        </p:sp>
      </p:grpSp>
      <p:sp>
        <p:nvSpPr>
          <p:cNvPr id="38" name="Rechteck 37"/>
          <p:cNvSpPr/>
          <p:nvPr/>
        </p:nvSpPr>
        <p:spPr>
          <a:xfrm>
            <a:off x="3643306" y="1071546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/>
              <a:t>Aufgaben und Befugnisse der Mitarbeitervertretung</a:t>
            </a:r>
            <a:endParaRPr lang="de-DE" sz="1200" b="1" dirty="0"/>
          </a:p>
        </p:txBody>
      </p:sp>
      <p:pic>
        <p:nvPicPr>
          <p:cNvPr id="39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1109390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echteck 4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7" grpId="0"/>
      <p:bldP spid="28" grpId="0"/>
      <p:bldP spid="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0" y="0"/>
            <a:ext cx="30003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643174" y="3429000"/>
            <a:ext cx="6072230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643174" y="4714884"/>
            <a:ext cx="6072230" cy="107157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643174" y="2500306"/>
            <a:ext cx="6072230" cy="85725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5984" y="1857364"/>
            <a:ext cx="5357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Der </a:t>
            </a:r>
            <a:r>
              <a:rPr lang="de-DE" sz="1600" b="1" dirty="0" smtClean="0">
                <a:solidFill>
                  <a:srgbClr val="C00000"/>
                </a:solidFill>
              </a:rPr>
              <a:t>Ausschuss für Wirtschaftsfragen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     </a:t>
            </a:r>
            <a:r>
              <a:rPr lang="de-DE" sz="1400" b="1" i="1" dirty="0" smtClean="0"/>
              <a:t>unterrichtet die MAV über wirtschaftliche Angelegenheiten</a:t>
            </a:r>
            <a:endParaRPr lang="de-DE" sz="1400" b="1" i="1" dirty="0"/>
          </a:p>
        </p:txBody>
      </p:sp>
      <p:sp>
        <p:nvSpPr>
          <p:cNvPr id="7" name="Rechteck 6"/>
          <p:cNvSpPr/>
          <p:nvPr/>
        </p:nvSpPr>
        <p:spPr>
          <a:xfrm>
            <a:off x="2786050" y="2571744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Dienststellenleitung hat den Ausschuss für Wirtschaftsfragen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rechtzeitig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und umfassend </a:t>
            </a:r>
            <a:r>
              <a:rPr lang="de-DE" sz="1400" dirty="0" smtClean="0"/>
              <a:t>über die wirtschaftlichen Angelegenheiten der Einrichtung </a:t>
            </a:r>
          </a:p>
          <a:p>
            <a:r>
              <a:rPr lang="de-DE" sz="1400" dirty="0" smtClean="0"/>
              <a:t>unter Aushändigung der </a:t>
            </a:r>
            <a:r>
              <a:rPr lang="de-DE" sz="1400" b="1" dirty="0" smtClean="0">
                <a:solidFill>
                  <a:srgbClr val="C00000"/>
                </a:solidFill>
              </a:rPr>
              <a:t>erforderlichen Unterlagen </a:t>
            </a:r>
            <a:r>
              <a:rPr lang="de-DE" sz="1400" dirty="0" smtClean="0"/>
              <a:t>zu unterrichten…</a:t>
            </a:r>
            <a:endParaRPr lang="de-DE" sz="1400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2428860" y="307181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428860" y="278605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000100" y="2643182"/>
            <a:ext cx="1502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rechtzeitig </a:t>
            </a:r>
          </a:p>
          <a:p>
            <a:r>
              <a:rPr lang="de-DE" sz="1200" b="1" dirty="0" smtClean="0"/>
              <a:t>     und </a:t>
            </a:r>
            <a:r>
              <a:rPr lang="de-DE" sz="1200" b="1" dirty="0" smtClean="0">
                <a:solidFill>
                  <a:srgbClr val="C00000"/>
                </a:solidFill>
              </a:rPr>
              <a:t>umfassend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28596" y="3071810"/>
            <a:ext cx="1937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    </a:t>
            </a:r>
            <a:r>
              <a:rPr lang="de-DE" sz="1200" b="1" dirty="0" smtClean="0">
                <a:solidFill>
                  <a:srgbClr val="C00000"/>
                </a:solidFill>
              </a:rPr>
              <a:t>erforderliche</a:t>
            </a:r>
            <a:r>
              <a:rPr lang="de-DE" sz="1200" b="1" dirty="0" smtClean="0"/>
              <a:t> Unterlagen 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2786050" y="3500438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…soweit dadurch nicht die </a:t>
            </a:r>
            <a:r>
              <a:rPr lang="de-DE" sz="1200" b="1" i="1" dirty="0" smtClean="0">
                <a:solidFill>
                  <a:srgbClr val="0000FF"/>
                </a:solidFill>
              </a:rPr>
              <a:t>Betriebs- und Geschäftsgeheimnisse </a:t>
            </a:r>
            <a:r>
              <a:rPr lang="de-DE" sz="1200" b="1" i="1" dirty="0" smtClean="0"/>
              <a:t>der Einrichtung gefährdet werden, sowie die sich daraus ergebenden </a:t>
            </a:r>
            <a:r>
              <a:rPr lang="de-DE" sz="1200" b="1" i="1" dirty="0" smtClean="0">
                <a:solidFill>
                  <a:srgbClr val="0000FF"/>
                </a:solidFill>
              </a:rPr>
              <a:t>Auswirkungen auf die Personalplanung</a:t>
            </a:r>
            <a:endParaRPr lang="de-DE" sz="1200" b="1" i="1" dirty="0">
              <a:solidFill>
                <a:srgbClr val="0000FF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28662" y="3571876"/>
            <a:ext cx="1495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siehe Anmerkungen </a:t>
            </a:r>
          </a:p>
          <a:p>
            <a:r>
              <a:rPr lang="de-DE" sz="1200" b="1" dirty="0" smtClean="0"/>
              <a:t>          </a:t>
            </a:r>
            <a:r>
              <a:rPr lang="de-DE" sz="1200" b="1" dirty="0" smtClean="0">
                <a:solidFill>
                  <a:srgbClr val="C00000"/>
                </a:solidFill>
              </a:rPr>
              <a:t>  zu § 22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071670" y="407194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Zu den wirtschaftlichen Angelegenheiten gehören </a:t>
            </a:r>
            <a:r>
              <a:rPr lang="de-DE" sz="1400" b="1" i="1" dirty="0" smtClean="0">
                <a:solidFill>
                  <a:srgbClr val="C00000"/>
                </a:solidFill>
              </a:rPr>
              <a:t>insbesondere </a:t>
            </a:r>
            <a:r>
              <a:rPr lang="de-DE" sz="1400" b="1" i="1" dirty="0" smtClean="0"/>
              <a:t>die Angelegenheiten </a:t>
            </a:r>
          </a:p>
          <a:p>
            <a:r>
              <a:rPr lang="de-DE" sz="1400" b="1" i="1" dirty="0" smtClean="0"/>
              <a:t>                                                                                                                                  nach § 34 Absatz 2 </a:t>
            </a:r>
            <a:endParaRPr lang="de-DE" sz="1400" b="1" i="1" dirty="0"/>
          </a:p>
        </p:txBody>
      </p:sp>
      <p:sp>
        <p:nvSpPr>
          <p:cNvPr id="25" name="Rechteck 24"/>
          <p:cNvSpPr/>
          <p:nvPr/>
        </p:nvSpPr>
        <p:spPr>
          <a:xfrm>
            <a:off x="2786050" y="478632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Dienststellenleitung ist verpflichtet</a:t>
            </a:r>
            <a:r>
              <a:rPr lang="de-DE" sz="1400" dirty="0" smtClean="0"/>
              <a:t>,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auf dieser Grundlage </a:t>
            </a:r>
            <a:r>
              <a:rPr lang="de-DE" sz="1400" dirty="0" smtClean="0"/>
              <a:t>mit dem Ausschuss mindestens einmal im Jahr und auf </a:t>
            </a:r>
          </a:p>
          <a:p>
            <a:r>
              <a:rPr lang="de-DE" sz="1400" dirty="0" smtClean="0"/>
              <a:t>Verlangen der  MAV  einmal im Kalendervierteljahr, </a:t>
            </a:r>
            <a:r>
              <a:rPr lang="de-DE" sz="1400" b="1" dirty="0" smtClean="0"/>
              <a:t>über die wirtschaftliche </a:t>
            </a:r>
          </a:p>
          <a:p>
            <a:r>
              <a:rPr lang="de-DE" sz="1400" b="1" dirty="0" smtClean="0"/>
              <a:t>Lage der Einrichtung zu beraten. </a:t>
            </a:r>
            <a:endParaRPr lang="de-DE" sz="1400" b="1" dirty="0"/>
          </a:p>
        </p:txBody>
      </p:sp>
      <p:sp>
        <p:nvSpPr>
          <p:cNvPr id="26" name="Rechteck 25"/>
          <p:cNvSpPr/>
          <p:nvPr/>
        </p:nvSpPr>
        <p:spPr>
          <a:xfrm>
            <a:off x="2786050" y="5786454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Sie kann eine Person nach § 4 Absatz 2 mit der Wahrnehmung dieser Aufgabe beauftragen</a:t>
            </a:r>
            <a:endParaRPr lang="de-DE" sz="1400" dirty="0"/>
          </a:p>
        </p:txBody>
      </p:sp>
      <p:grpSp>
        <p:nvGrpSpPr>
          <p:cNvPr id="2" name="Gruppieren 26"/>
          <p:cNvGrpSpPr/>
          <p:nvPr/>
        </p:nvGrpSpPr>
        <p:grpSpPr>
          <a:xfrm>
            <a:off x="3500430" y="428604"/>
            <a:ext cx="5357850" cy="928694"/>
            <a:chOff x="3500430" y="428604"/>
            <a:chExt cx="5357850" cy="928694"/>
          </a:xfrm>
        </p:grpSpPr>
        <p:sp>
          <p:nvSpPr>
            <p:cNvPr id="28" name="Rechteck 27"/>
            <p:cNvSpPr/>
            <p:nvPr/>
          </p:nvSpPr>
          <p:spPr bwMode="auto">
            <a:xfrm>
              <a:off x="3500430" y="785794"/>
              <a:ext cx="535785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hteck 29"/>
            <p:cNvSpPr/>
            <p:nvPr/>
          </p:nvSpPr>
          <p:spPr>
            <a:xfrm>
              <a:off x="4500562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VIII. Abschnitt</a:t>
              </a:r>
              <a:endParaRPr lang="de-DE" sz="1400" b="1" dirty="0"/>
            </a:p>
          </p:txBody>
        </p:sp>
      </p:grp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428860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pic>
        <p:nvPicPr>
          <p:cNvPr id="37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1214446" cy="86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2428860" y="514351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71472" y="4786322"/>
            <a:ext cx="1889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Diese „Pflichtauskunft“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kann auch unabhängig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von der Mitarbeiteranzahl </a:t>
            </a:r>
          </a:p>
          <a:p>
            <a:r>
              <a:rPr lang="de-DE" sz="1200" b="1" dirty="0" smtClean="0"/>
              <a:t>eingefordert </a:t>
            </a:r>
            <a:r>
              <a:rPr lang="de-DE" sz="1200" b="1" dirty="0" smtClean="0">
                <a:solidFill>
                  <a:srgbClr val="C00000"/>
                </a:solidFill>
              </a:rPr>
              <a:t>werden </a:t>
            </a:r>
            <a:endParaRPr lang="de-DE" sz="1200" dirty="0"/>
          </a:p>
        </p:txBody>
      </p:sp>
      <p:sp>
        <p:nvSpPr>
          <p:cNvPr id="41" name="Rechteck 4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5357818" y="1071546"/>
            <a:ext cx="21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§ 23a   Ausschüsse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5" grpId="0" animBg="1"/>
      <p:bldP spid="38" grpId="0" animBg="1"/>
      <p:bldP spid="3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0" y="0"/>
            <a:ext cx="30003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4357694"/>
            <a:ext cx="6215106" cy="17859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500298" y="3071810"/>
            <a:ext cx="6215105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57818" y="1071546"/>
            <a:ext cx="21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§ 23a   Ausschüsse</a:t>
            </a:r>
            <a:endParaRPr lang="de-DE" sz="1400" b="1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2214546" y="314324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214546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643174" y="235743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Zu den wirtschaftlichen Angelegenheiten </a:t>
            </a:r>
          </a:p>
          <a:p>
            <a:r>
              <a:rPr lang="de-DE" sz="1400" b="1" i="1" dirty="0" smtClean="0"/>
              <a:t>gehören </a:t>
            </a:r>
            <a:r>
              <a:rPr lang="de-DE" sz="1400" b="1" i="1" dirty="0" smtClean="0">
                <a:solidFill>
                  <a:srgbClr val="C00000"/>
                </a:solidFill>
              </a:rPr>
              <a:t>insbesondere </a:t>
            </a:r>
            <a:r>
              <a:rPr lang="de-DE" sz="1400" b="1" i="1" dirty="0" smtClean="0"/>
              <a:t>die Angelegenheiten nach § 34 Absatz 2 </a:t>
            </a:r>
            <a:endParaRPr lang="de-DE" sz="1400" b="1" i="1" dirty="0"/>
          </a:p>
        </p:txBody>
      </p:sp>
      <p:sp>
        <p:nvSpPr>
          <p:cNvPr id="24" name="Rechteck 4"/>
          <p:cNvSpPr>
            <a:spLocks noChangeArrowheads="1"/>
          </p:cNvSpPr>
          <p:nvPr/>
        </p:nvSpPr>
        <p:spPr bwMode="auto">
          <a:xfrm>
            <a:off x="2643174" y="4429132"/>
            <a:ext cx="60007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cs typeface="Arial" pitchFamily="34" charset="0"/>
              </a:rPr>
              <a:t>a)  die </a:t>
            </a:r>
            <a:r>
              <a:rPr lang="de-DE" sz="1600" b="1" dirty="0">
                <a:cs typeface="Arial" pitchFamily="34" charset="0"/>
              </a:rPr>
              <a:t>wirtschaftliche Lage </a:t>
            </a:r>
            <a:r>
              <a:rPr lang="de-DE" sz="1400" dirty="0">
                <a:cs typeface="Arial" pitchFamily="34" charset="0"/>
              </a:rPr>
              <a:t>der Dienststelle,</a:t>
            </a:r>
          </a:p>
          <a:p>
            <a:r>
              <a:rPr lang="de-DE" sz="1400" dirty="0">
                <a:cs typeface="Arial" pitchFamily="34" charset="0"/>
              </a:rPr>
              <a:t>b)  geplante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Investitionen</a:t>
            </a:r>
            <a:r>
              <a:rPr lang="de-DE" sz="1400" dirty="0">
                <a:cs typeface="Arial" pitchFamily="34" charset="0"/>
              </a:rPr>
              <a:t>,</a:t>
            </a:r>
          </a:p>
          <a:p>
            <a:r>
              <a:rPr lang="de-DE" sz="1400" dirty="0">
                <a:cs typeface="Arial" pitchFamily="34" charset="0"/>
              </a:rPr>
              <a:t>c) 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Rationalisierungsvorhaben</a:t>
            </a:r>
            <a:r>
              <a:rPr lang="de-DE" sz="1400" dirty="0">
                <a:cs typeface="Arial" pitchFamily="34" charset="0"/>
              </a:rPr>
              <a:t>,</a:t>
            </a:r>
          </a:p>
          <a:p>
            <a:r>
              <a:rPr lang="de-DE" sz="1400" dirty="0">
                <a:cs typeface="Arial" pitchFamily="34" charset="0"/>
              </a:rPr>
              <a:t>d)  die </a:t>
            </a:r>
            <a:r>
              <a:rPr lang="de-DE" sz="1400" b="1" dirty="0">
                <a:cs typeface="Arial" pitchFamily="34" charset="0"/>
              </a:rPr>
              <a:t>Einschränkung</a:t>
            </a:r>
            <a:r>
              <a:rPr lang="de-DE" sz="1400" dirty="0">
                <a:cs typeface="Arial" pitchFamily="34" charset="0"/>
              </a:rPr>
              <a:t> oder </a:t>
            </a:r>
            <a:r>
              <a:rPr lang="de-DE" sz="1400" b="1" dirty="0">
                <a:cs typeface="Arial" pitchFamily="34" charset="0"/>
              </a:rPr>
              <a:t>Stilllegung</a:t>
            </a:r>
            <a:r>
              <a:rPr lang="de-DE" sz="1400" dirty="0">
                <a:cs typeface="Arial" pitchFamily="34" charset="0"/>
              </a:rPr>
              <a:t> von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wesentlichen Teilen </a:t>
            </a:r>
            <a:r>
              <a:rPr lang="de-DE" sz="1400" dirty="0">
                <a:cs typeface="Arial" pitchFamily="34" charset="0"/>
              </a:rPr>
              <a:t>der Dienststelle,</a:t>
            </a:r>
          </a:p>
          <a:p>
            <a:r>
              <a:rPr lang="de-DE" sz="1400" dirty="0">
                <a:cs typeface="Arial" pitchFamily="34" charset="0"/>
              </a:rPr>
              <a:t>e)  wesentliche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Änderungen</a:t>
            </a:r>
            <a:r>
              <a:rPr lang="de-DE" sz="14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der Organisation </a:t>
            </a:r>
            <a:r>
              <a:rPr lang="de-DE" sz="1400" dirty="0">
                <a:cs typeface="Arial" pitchFamily="34" charset="0"/>
              </a:rPr>
              <a:t>oder des Zwecks der Dienststelle,</a:t>
            </a:r>
          </a:p>
          <a:p>
            <a:r>
              <a:rPr lang="de-DE" sz="1400" dirty="0" smtClean="0">
                <a:cs typeface="Arial" pitchFamily="34" charset="0"/>
              </a:rPr>
              <a:t>f)   die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Übernahme</a:t>
            </a:r>
            <a:r>
              <a:rPr lang="de-DE" sz="1400" dirty="0">
                <a:cs typeface="Arial" pitchFamily="34" charset="0"/>
              </a:rPr>
              <a:t> der Dienststelle oder Einrichtung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durch Dritte</a:t>
            </a:r>
            <a:r>
              <a:rPr lang="de-DE" sz="1400" dirty="0">
                <a:cs typeface="Arial" pitchFamily="34" charset="0"/>
              </a:rPr>
              <a:t>, </a:t>
            </a:r>
            <a:endParaRPr lang="de-DE" sz="1400" dirty="0" smtClean="0">
              <a:cs typeface="Arial" pitchFamily="34" charset="0"/>
            </a:endParaRPr>
          </a:p>
          <a:p>
            <a:r>
              <a:rPr lang="de-DE" sz="1400" dirty="0" smtClean="0">
                <a:cs typeface="Arial" pitchFamily="34" charset="0"/>
              </a:rPr>
              <a:t>      wenn </a:t>
            </a:r>
            <a:r>
              <a:rPr lang="de-DE" sz="1400" dirty="0">
                <a:cs typeface="Arial" pitchFamily="34" charset="0"/>
              </a:rPr>
              <a:t>hiermit </a:t>
            </a:r>
            <a:r>
              <a:rPr lang="de-DE" sz="1400" dirty="0" smtClean="0">
                <a:cs typeface="Arial" pitchFamily="34" charset="0"/>
              </a:rPr>
              <a:t>der </a:t>
            </a:r>
            <a:r>
              <a:rPr lang="de-DE" sz="1400" b="1" dirty="0">
                <a:cs typeface="Arial" pitchFamily="34" charset="0"/>
              </a:rPr>
              <a:t>Erwerb der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Kontrolle</a:t>
            </a:r>
            <a:r>
              <a:rPr lang="de-DE" sz="1400" b="1" dirty="0">
                <a:cs typeface="Arial" pitchFamily="34" charset="0"/>
              </a:rPr>
              <a:t> </a:t>
            </a:r>
            <a:r>
              <a:rPr lang="de-DE" sz="1400" dirty="0">
                <a:cs typeface="Arial" pitchFamily="34" charset="0"/>
              </a:rPr>
              <a:t>verbunden ist</a:t>
            </a:r>
            <a:r>
              <a:rPr lang="de-DE" sz="1400" dirty="0" smtClean="0">
                <a:cs typeface="Arial" pitchFamily="34" charset="0"/>
              </a:rPr>
              <a:t>.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643174" y="3071810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Die Dienststellenleitung hat die MAV über die </a:t>
            </a:r>
            <a:r>
              <a:rPr lang="de-DE" sz="1600" b="1" dirty="0" smtClean="0"/>
              <a:t>Personalplanung</a:t>
            </a:r>
            <a:r>
              <a:rPr lang="de-DE" sz="1400" dirty="0" smtClean="0"/>
              <a:t>, insbesondere über den </a:t>
            </a:r>
            <a:r>
              <a:rPr lang="de-DE" sz="1400" b="1" dirty="0" smtClean="0"/>
              <a:t>gegenwärtigen und </a:t>
            </a:r>
            <a:r>
              <a:rPr lang="de-DE" sz="1400" b="1" dirty="0" smtClean="0">
                <a:solidFill>
                  <a:srgbClr val="C00000"/>
                </a:solidFill>
              </a:rPr>
              <a:t>zukünftigen Personalbedarf</a:t>
            </a:r>
            <a:r>
              <a:rPr lang="de-DE" sz="1400" b="1" dirty="0" smtClean="0"/>
              <a:t>,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zu unterrichten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>
          <a:xfrm>
            <a:off x="1000100" y="3071810"/>
            <a:ext cx="1166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§ 34 Absatz 2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71736" y="4000504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darüber hinaus, besteht eine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Informationspflicht </a:t>
            </a:r>
            <a:r>
              <a:rPr lang="de-DE" sz="1400" b="1" dirty="0" smtClean="0"/>
              <a:t>über…</a:t>
            </a:r>
            <a:endParaRPr lang="de-DE" sz="1400" b="1" dirty="0"/>
          </a:p>
        </p:txBody>
      </p:sp>
      <p:grpSp>
        <p:nvGrpSpPr>
          <p:cNvPr id="2" name="Gruppieren 21"/>
          <p:cNvGrpSpPr/>
          <p:nvPr/>
        </p:nvGrpSpPr>
        <p:grpSpPr>
          <a:xfrm>
            <a:off x="3500430" y="428604"/>
            <a:ext cx="5357850" cy="928694"/>
            <a:chOff x="3500430" y="428604"/>
            <a:chExt cx="5357850" cy="928694"/>
          </a:xfrm>
        </p:grpSpPr>
        <p:sp>
          <p:nvSpPr>
            <p:cNvPr id="26" name="Rechteck 25"/>
            <p:cNvSpPr/>
            <p:nvPr/>
          </p:nvSpPr>
          <p:spPr bwMode="auto">
            <a:xfrm>
              <a:off x="3500430" y="785794"/>
              <a:ext cx="535785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hteck 27"/>
            <p:cNvSpPr/>
            <p:nvPr/>
          </p:nvSpPr>
          <p:spPr>
            <a:xfrm>
              <a:off x="4500562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VIII. Abschnitt</a:t>
              </a:r>
              <a:endParaRPr lang="de-DE" sz="1400" b="1" dirty="0"/>
            </a:p>
          </p:txBody>
        </p:sp>
      </p:grpSp>
      <p:sp>
        <p:nvSpPr>
          <p:cNvPr id="30" name="Rechteck 29"/>
          <p:cNvSpPr/>
          <p:nvPr/>
        </p:nvSpPr>
        <p:spPr>
          <a:xfrm>
            <a:off x="2571736" y="2000240"/>
            <a:ext cx="3298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Ausschuss für Wirtschaftsfragen </a:t>
            </a:r>
            <a:endParaRPr lang="de-DE" dirty="0"/>
          </a:p>
        </p:txBody>
      </p:sp>
      <p:pic>
        <p:nvPicPr>
          <p:cNvPr id="33" name="Picture 2" descr="C:\Users\Gisbert\Desktop\Homepage und Infodienst\freie Bilder_pixabay\3d Männchen\playmobil-45120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1214446" cy="86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hteck 33"/>
          <p:cNvSpPr/>
          <p:nvPr/>
        </p:nvSpPr>
        <p:spPr>
          <a:xfrm>
            <a:off x="428596" y="4500570"/>
            <a:ext cx="2004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dirty="0" smtClean="0"/>
              <a:t>Diese „Pflichtauskünfte“ </a:t>
            </a:r>
          </a:p>
          <a:p>
            <a:pPr algn="ctr"/>
            <a:r>
              <a:rPr lang="de-DE" sz="1200" b="1" dirty="0" smtClean="0"/>
              <a:t>Stehen im Zusammenhang</a:t>
            </a:r>
          </a:p>
          <a:p>
            <a:pPr algn="ctr"/>
            <a:r>
              <a:rPr lang="de-DE" sz="1200" b="1" dirty="0" smtClean="0"/>
              <a:t>mit </a:t>
            </a:r>
            <a:r>
              <a:rPr lang="de-DE" sz="1200" b="1" dirty="0" smtClean="0">
                <a:solidFill>
                  <a:srgbClr val="C00000"/>
                </a:solidFill>
              </a:rPr>
              <a:t>Pflichten </a:t>
            </a:r>
            <a:r>
              <a:rPr lang="de-DE" sz="1200" b="1" dirty="0" smtClean="0"/>
              <a:t>der MAV, die </a:t>
            </a:r>
          </a:p>
          <a:p>
            <a:pPr algn="ctr"/>
            <a:r>
              <a:rPr lang="de-DE" sz="1200" b="1" dirty="0" smtClean="0"/>
              <a:t>im Rahmen der </a:t>
            </a:r>
            <a:r>
              <a:rPr lang="de-DE" sz="1200" b="1" dirty="0" err="1" smtClean="0">
                <a:solidFill>
                  <a:srgbClr val="C00000"/>
                </a:solidFill>
              </a:rPr>
              <a:t>Mitberatung</a:t>
            </a:r>
            <a:endParaRPr lang="de-DE" sz="1200" b="1" dirty="0" smtClean="0">
              <a:solidFill>
                <a:srgbClr val="C00000"/>
              </a:solidFill>
            </a:endParaRPr>
          </a:p>
          <a:p>
            <a:pPr algn="ctr"/>
            <a:r>
              <a:rPr lang="de-DE" sz="1200" b="1" dirty="0" smtClean="0"/>
              <a:t>und </a:t>
            </a:r>
            <a:r>
              <a:rPr lang="de-DE" sz="1200" b="1" dirty="0" smtClean="0">
                <a:solidFill>
                  <a:srgbClr val="C00000"/>
                </a:solidFill>
              </a:rPr>
              <a:t>Mitbestimmung</a:t>
            </a:r>
            <a:r>
              <a:rPr lang="de-DE" sz="1200" b="1" dirty="0" smtClean="0"/>
              <a:t> </a:t>
            </a:r>
          </a:p>
          <a:p>
            <a:pPr algn="ctr"/>
            <a:r>
              <a:rPr lang="de-DE" sz="1200" b="1" dirty="0" smtClean="0"/>
              <a:t>wahrzunehmen sind</a:t>
            </a:r>
            <a:endParaRPr lang="de-DE" sz="1200" dirty="0"/>
          </a:p>
        </p:txBody>
      </p:sp>
      <p:sp>
        <p:nvSpPr>
          <p:cNvPr id="36" name="Rechteck 3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485775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 descr="C:\Users\Gisbert\Desktop\smiley-29535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995348" cy="1012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071546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pieren 12"/>
          <p:cNvGrpSpPr/>
          <p:nvPr/>
        </p:nvGrpSpPr>
        <p:grpSpPr>
          <a:xfrm>
            <a:off x="2214546" y="2071678"/>
            <a:ext cx="2910978" cy="1046440"/>
            <a:chOff x="590809" y="4796313"/>
            <a:chExt cx="2910978" cy="1046440"/>
          </a:xfrm>
        </p:grpSpPr>
        <p:sp>
          <p:nvSpPr>
            <p:cNvPr id="14" name="Rechteck 13"/>
            <p:cNvSpPr/>
            <p:nvPr/>
          </p:nvSpPr>
          <p:spPr>
            <a:xfrm>
              <a:off x="590809" y="479631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400" dirty="0" smtClean="0">
                  <a:latin typeface="Arial Black" pitchFamily="34" charset="0"/>
                </a:rPr>
                <a:t>itarbeiter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755359" y="505792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err="1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400" dirty="0" err="1" smtClean="0">
                  <a:latin typeface="Arial Black" pitchFamily="34" charset="0"/>
                </a:rPr>
                <a:t>ertretungs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899592" y="531953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400" dirty="0" smtClean="0">
                  <a:latin typeface="Arial Black" pitchFamily="34" charset="0"/>
                </a:rPr>
                <a:t>esetz</a:t>
              </a:r>
              <a:endParaRPr lang="de-DE" sz="2400" dirty="0">
                <a:latin typeface="Arial Black" pitchFamily="34" charset="0"/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3571868" y="3786190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Mitarbeiterversammlung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00430" y="464344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 Black" pitchFamily="34" charset="0"/>
              </a:rPr>
              <a:t>Schweigepflicht</a:t>
            </a:r>
            <a:endParaRPr lang="de-DE" sz="2000" b="1" dirty="0">
              <a:latin typeface="Arial Black" pitchFamily="34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2857488" y="4286256"/>
            <a:ext cx="49292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Mitarbeitervertretung</a:t>
            </a:r>
            <a:r>
              <a:rPr lang="de-DE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im Konflikt</a:t>
            </a:r>
            <a:endParaRPr lang="de-DE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857620" y="5000636"/>
            <a:ext cx="364331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Interessenvertretung</a:t>
            </a:r>
          </a:p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         der Mitarbeitenden</a:t>
            </a:r>
            <a:endParaRPr lang="de-DE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3143240" y="2500306"/>
            <a:ext cx="4786346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2" name="Rechteck 31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 bwMode="auto">
          <a:xfrm>
            <a:off x="2643174" y="4643446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643174" y="3571876"/>
            <a:ext cx="5929354" cy="10001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6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0" name="Rechteck 19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hteck 24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VII. Abschnitt</a:t>
              </a:r>
              <a:endParaRPr lang="de-DE" sz="1400" b="1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286380" y="1071546"/>
              <a:ext cx="2055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Mitarbeiterversammlung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Rechteck 26"/>
          <p:cNvSpPr/>
          <p:nvPr/>
        </p:nvSpPr>
        <p:spPr>
          <a:xfrm>
            <a:off x="2357422" y="2000240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31  Mitarbeiterversammlung</a:t>
            </a:r>
            <a:endParaRPr lang="de-DE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2786050" y="2285992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Die Mitarbeiterversammlung besteht </a:t>
            </a:r>
            <a:r>
              <a:rPr lang="de-DE" sz="1400" b="1" dirty="0" smtClean="0">
                <a:solidFill>
                  <a:srgbClr val="C00000"/>
                </a:solidFill>
              </a:rPr>
              <a:t>aus </a:t>
            </a:r>
            <a:r>
              <a:rPr lang="de-DE" sz="1600" b="1" dirty="0" smtClean="0">
                <a:solidFill>
                  <a:srgbClr val="C00000"/>
                </a:solidFill>
              </a:rPr>
              <a:t>allen </a:t>
            </a:r>
            <a:r>
              <a:rPr lang="de-DE" sz="1400" dirty="0" smtClean="0"/>
              <a:t>Mitarbeitenden </a:t>
            </a:r>
          </a:p>
          <a:p>
            <a:r>
              <a:rPr lang="de-DE" sz="1400" dirty="0" smtClean="0"/>
              <a:t>der Dienststelle, </a:t>
            </a:r>
            <a:r>
              <a:rPr lang="de-DE" sz="1400" b="1" dirty="0" smtClean="0"/>
              <a:t>soweit sie nicht zur Dienststellenleitung gehören</a:t>
            </a:r>
            <a:r>
              <a:rPr lang="de-DE" sz="1400" dirty="0" smtClean="0"/>
              <a:t>. Sie wird von dem oder der Vorsitzenden der MAV </a:t>
            </a:r>
            <a:r>
              <a:rPr lang="de-DE" sz="1400" b="1" dirty="0" smtClean="0">
                <a:solidFill>
                  <a:srgbClr val="0033CC"/>
                </a:solidFill>
              </a:rPr>
              <a:t>einberufen </a:t>
            </a:r>
            <a:r>
              <a:rPr lang="de-DE" sz="1400" dirty="0" smtClean="0"/>
              <a:t>und geleitet; 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786050" y="3571876"/>
            <a:ext cx="59293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</a:t>
            </a:r>
            <a:r>
              <a:rPr lang="de-DE" sz="1600" b="1" dirty="0" smtClean="0">
                <a:solidFill>
                  <a:srgbClr val="C00000"/>
                </a:solidFill>
              </a:rPr>
              <a:t>Einladung </a:t>
            </a:r>
            <a:r>
              <a:rPr lang="de-DE" sz="1400" b="1" dirty="0" smtClean="0"/>
              <a:t>hat unter Angabe </a:t>
            </a:r>
          </a:p>
          <a:p>
            <a:r>
              <a:rPr lang="de-DE" sz="1400" b="1" dirty="0" smtClean="0"/>
              <a:t>der </a:t>
            </a:r>
            <a:r>
              <a:rPr lang="de-DE" sz="1400" b="1" dirty="0" smtClean="0">
                <a:solidFill>
                  <a:srgbClr val="0000FF"/>
                </a:solidFill>
              </a:rPr>
              <a:t>Tagesordnung </a:t>
            </a:r>
            <a:r>
              <a:rPr lang="de-DE" sz="1400" b="1" dirty="0" smtClean="0"/>
              <a:t>mindestens </a:t>
            </a:r>
            <a:r>
              <a:rPr lang="de-DE" sz="1400" b="1" dirty="0" smtClean="0">
                <a:solidFill>
                  <a:srgbClr val="C00000"/>
                </a:solidFill>
              </a:rPr>
              <a:t>eine Woche </a:t>
            </a:r>
            <a:r>
              <a:rPr lang="de-DE" sz="1400" b="1" dirty="0" smtClean="0"/>
              <a:t>vor dem Termin zu erfolgen.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Zeit und Ort </a:t>
            </a:r>
            <a:r>
              <a:rPr lang="de-DE" sz="1400" dirty="0" smtClean="0"/>
              <a:t>der Mitarbeiterversammlung </a:t>
            </a:r>
            <a:r>
              <a:rPr lang="de-DE" sz="1400" b="1" dirty="0" smtClean="0">
                <a:solidFill>
                  <a:srgbClr val="C00000"/>
                </a:solidFill>
              </a:rPr>
              <a:t>sind </a:t>
            </a:r>
            <a:r>
              <a:rPr lang="de-DE" sz="1400" dirty="0" smtClean="0"/>
              <a:t>mit der Dienststellenleitung </a:t>
            </a:r>
            <a:r>
              <a:rPr lang="de-DE" sz="1400" b="1" dirty="0" smtClean="0"/>
              <a:t>abzusprechen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30" name="Rechteck 29"/>
          <p:cNvSpPr/>
          <p:nvPr/>
        </p:nvSpPr>
        <p:spPr>
          <a:xfrm>
            <a:off x="2786050" y="4643446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Die MAV hat </a:t>
            </a:r>
            <a:r>
              <a:rPr lang="de-DE" sz="1400" b="1" dirty="0" smtClean="0">
                <a:solidFill>
                  <a:srgbClr val="C00000"/>
                </a:solidFill>
              </a:rPr>
              <a:t>mindestens </a:t>
            </a:r>
            <a:r>
              <a:rPr lang="de-DE" sz="1400" b="1" dirty="0" smtClean="0"/>
              <a:t>einmal in </a:t>
            </a:r>
            <a:r>
              <a:rPr lang="de-DE" sz="1400" b="1" dirty="0" smtClean="0">
                <a:solidFill>
                  <a:srgbClr val="C00000"/>
                </a:solidFill>
              </a:rPr>
              <a:t>jedem </a:t>
            </a:r>
            <a:r>
              <a:rPr lang="de-DE" sz="1400" b="1" dirty="0" smtClean="0"/>
              <a:t>Jahr ihrer Amtszeit </a:t>
            </a:r>
          </a:p>
          <a:p>
            <a:r>
              <a:rPr lang="de-DE" sz="1400" dirty="0" smtClean="0"/>
              <a:t>eine ordentliche Mitarbeiterversammlung einzuberufen und in ihr einen </a:t>
            </a:r>
          </a:p>
          <a:p>
            <a:r>
              <a:rPr lang="de-DE" sz="1400" b="1" dirty="0" smtClean="0"/>
              <a:t>Tätigkeitsbericht</a:t>
            </a:r>
            <a:r>
              <a:rPr lang="de-DE" sz="1400" dirty="0" smtClean="0"/>
              <a:t> zu erstatten.</a:t>
            </a:r>
            <a:endParaRPr lang="de-DE" sz="1400" dirty="0"/>
          </a:p>
        </p:txBody>
      </p:sp>
      <p:sp>
        <p:nvSpPr>
          <p:cNvPr id="31" name="Rechteck 30"/>
          <p:cNvSpPr/>
          <p:nvPr/>
        </p:nvSpPr>
        <p:spPr>
          <a:xfrm>
            <a:off x="2786050" y="5572140"/>
            <a:ext cx="5715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MAV kann </a:t>
            </a:r>
            <a:r>
              <a:rPr lang="de-DE" sz="1400" b="1" dirty="0" smtClean="0"/>
              <a:t>bis zu </a:t>
            </a:r>
            <a:r>
              <a:rPr lang="de-DE" sz="1400" b="1" dirty="0" smtClean="0">
                <a:solidFill>
                  <a:srgbClr val="C00000"/>
                </a:solidFill>
              </a:rPr>
              <a:t>zwei</a:t>
            </a:r>
            <a:r>
              <a:rPr lang="de-DE" sz="1400" b="1" dirty="0" smtClean="0"/>
              <a:t> weitere </a:t>
            </a:r>
            <a:r>
              <a:rPr lang="de-DE" sz="1400" dirty="0" smtClean="0"/>
              <a:t>ordentliche Mitarbeiterversammlungen </a:t>
            </a:r>
          </a:p>
          <a:p>
            <a:r>
              <a:rPr lang="de-DE" sz="1400" b="1" dirty="0" smtClean="0"/>
              <a:t>in dem jeweiligen Jahr </a:t>
            </a:r>
            <a:r>
              <a:rPr lang="de-DE" sz="1400" dirty="0" smtClean="0"/>
              <a:t>der Amtszeit einberufen.</a:t>
            </a:r>
            <a:endParaRPr lang="de-DE" sz="1400" dirty="0"/>
          </a:p>
        </p:txBody>
      </p:sp>
      <p:sp>
        <p:nvSpPr>
          <p:cNvPr id="33" name="Rechteck 32"/>
          <p:cNvSpPr/>
          <p:nvPr/>
        </p:nvSpPr>
        <p:spPr>
          <a:xfrm>
            <a:off x="6357950" y="2928934"/>
            <a:ext cx="22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sie ist nicht öffentlich</a:t>
            </a:r>
            <a:endParaRPr lang="de-DE" dirty="0"/>
          </a:p>
        </p:txBody>
      </p:sp>
      <p:sp>
        <p:nvSpPr>
          <p:cNvPr id="34" name="Rechteck 33"/>
          <p:cNvSpPr>
            <a:spLocks noChangeArrowheads="1"/>
          </p:cNvSpPr>
          <p:nvPr/>
        </p:nvSpPr>
        <p:spPr bwMode="auto">
          <a:xfrm>
            <a:off x="357158" y="5357826"/>
            <a:ext cx="19635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                    </a:t>
            </a:r>
            <a:r>
              <a:rPr lang="de-DE" sz="1400" b="1" dirty="0" smtClean="0">
                <a:solidFill>
                  <a:srgbClr val="C00000"/>
                </a:solidFill>
              </a:rPr>
              <a:t>ordentliche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Mitarbeiterversammlung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357422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285984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357422" y="564357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000100" y="3786190"/>
            <a:ext cx="1220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Tagesordnung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857224" y="3571876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Einladung</a:t>
            </a:r>
            <a:endParaRPr lang="de-DE" sz="1400" dirty="0"/>
          </a:p>
        </p:txBody>
      </p:sp>
      <p:sp>
        <p:nvSpPr>
          <p:cNvPr id="40" name="Rechteck 39"/>
          <p:cNvSpPr/>
          <p:nvPr/>
        </p:nvSpPr>
        <p:spPr>
          <a:xfrm>
            <a:off x="857224" y="4786322"/>
            <a:ext cx="1456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Tätigkeitsbericht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1025" name="Picture 1" descr="C:\Users\Gisbert\Desktop\crowd-of-people-148821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1436573" cy="97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643174" y="5572140"/>
            <a:ext cx="6072230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86116" y="2500306"/>
            <a:ext cx="442915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6" name="Rechteck 25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Rechteck 45"/>
          <p:cNvSpPr/>
          <p:nvPr/>
        </p:nvSpPr>
        <p:spPr bwMode="auto">
          <a:xfrm>
            <a:off x="2643174" y="3357562"/>
            <a:ext cx="6072230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2643174" y="4000504"/>
            <a:ext cx="6072230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2643174" y="4643446"/>
            <a:ext cx="6072230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928926" y="2143116"/>
            <a:ext cx="58579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Der oder die </a:t>
            </a:r>
            <a:r>
              <a:rPr lang="de-DE" sz="1600" b="1" dirty="0" smtClean="0">
                <a:solidFill>
                  <a:srgbClr val="C00000"/>
                </a:solidFill>
              </a:rPr>
              <a:t>Vorsitzende der MAV </a:t>
            </a:r>
            <a:r>
              <a:rPr lang="de-DE" sz="1400" b="1" dirty="0" smtClean="0"/>
              <a:t>ist berechtigt </a:t>
            </a:r>
          </a:p>
          <a:p>
            <a:r>
              <a:rPr lang="de-DE" sz="1400" dirty="0" smtClean="0"/>
              <a:t>und </a:t>
            </a:r>
            <a:r>
              <a:rPr lang="de-DE" sz="1400" b="1" dirty="0" smtClean="0"/>
              <a:t>auf Antrag eines Viertels der Wahlberechtigten </a:t>
            </a:r>
            <a:r>
              <a:rPr lang="de-DE" sz="1400" b="1" dirty="0" smtClean="0">
                <a:solidFill>
                  <a:srgbClr val="C00000"/>
                </a:solidFill>
              </a:rPr>
              <a:t>verpflichtet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eine </a:t>
            </a:r>
            <a:r>
              <a:rPr lang="de-DE" sz="1600" b="1" dirty="0" smtClean="0">
                <a:solidFill>
                  <a:srgbClr val="C00000"/>
                </a:solidFill>
              </a:rPr>
              <a:t>außerordentliche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/>
              <a:t>Mitarbeiterversammlung einzuberufen </a:t>
            </a:r>
          </a:p>
          <a:p>
            <a:r>
              <a:rPr lang="de-DE" sz="1200" b="1" dirty="0" smtClean="0"/>
              <a:t>und den Gegenstand, </a:t>
            </a:r>
            <a:r>
              <a:rPr lang="de-DE" sz="1200" b="1" dirty="0" smtClean="0">
                <a:solidFill>
                  <a:srgbClr val="0000FF"/>
                </a:solidFill>
              </a:rPr>
              <a:t>dessen Beratung beantragt ist</a:t>
            </a:r>
            <a:r>
              <a:rPr lang="de-DE" sz="1200" b="1" dirty="0" smtClean="0"/>
              <a:t>, auf die Tagesordnung zu setzen.</a:t>
            </a:r>
            <a:endParaRPr lang="de-DE" sz="1200" b="1" dirty="0"/>
          </a:p>
        </p:txBody>
      </p:sp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428596" y="2786058"/>
            <a:ext cx="1960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                 außerordentliche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Mitarbeiterversammlung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21" name="Gruppieren 16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2" name="Rechteck 21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hteck 35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VII. Abschnitt</a:t>
              </a:r>
              <a:endParaRPr lang="de-DE" sz="1400" b="1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5286380" y="1071546"/>
              <a:ext cx="2055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Mitarbeiterversammlung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Rechteck 37"/>
          <p:cNvSpPr/>
          <p:nvPr/>
        </p:nvSpPr>
        <p:spPr>
          <a:xfrm>
            <a:off x="2500298" y="1785926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31  Mitarbeiterversammlung</a:t>
            </a:r>
            <a:endParaRPr lang="de-DE" sz="1600" b="1" dirty="0"/>
          </a:p>
        </p:txBody>
      </p:sp>
      <p:pic>
        <p:nvPicPr>
          <p:cNvPr id="39" name="Picture 1" descr="C:\Users\Gisbert\Desktop\crowd-of-people-148821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1353601" cy="918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eck 39"/>
          <p:cNvSpPr/>
          <p:nvPr/>
        </p:nvSpPr>
        <p:spPr>
          <a:xfrm>
            <a:off x="2643174" y="3357562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Die  MAV kann </a:t>
            </a:r>
            <a:r>
              <a:rPr lang="de-DE" sz="1400" b="1" dirty="0" smtClean="0">
                <a:solidFill>
                  <a:srgbClr val="0033CC"/>
                </a:solidFill>
              </a:rPr>
              <a:t>zu einzelnen </a:t>
            </a:r>
            <a:r>
              <a:rPr lang="de-DE" sz="1400" dirty="0" smtClean="0"/>
              <a:t>Tagesordnungspunkten </a:t>
            </a:r>
            <a:r>
              <a:rPr lang="de-DE" sz="1400" b="1" dirty="0" smtClean="0">
                <a:solidFill>
                  <a:srgbClr val="C00000"/>
                </a:solidFill>
              </a:rPr>
              <a:t>sachkundige </a:t>
            </a:r>
            <a:r>
              <a:rPr lang="de-DE" sz="1400" b="1" dirty="0" smtClean="0">
                <a:solidFill>
                  <a:srgbClr val="0033CC"/>
                </a:solidFill>
              </a:rPr>
              <a:t>Personen</a:t>
            </a:r>
          </a:p>
          <a:p>
            <a:r>
              <a:rPr lang="de-DE" sz="1400" b="1" dirty="0" smtClean="0"/>
              <a:t>      </a:t>
            </a:r>
            <a:r>
              <a:rPr lang="de-DE" sz="1400" dirty="0" smtClean="0"/>
              <a:t> zur Beratung hinzuziehen.</a:t>
            </a:r>
            <a:endParaRPr lang="de-DE" sz="1400" dirty="0"/>
          </a:p>
        </p:txBody>
      </p:sp>
      <p:sp>
        <p:nvSpPr>
          <p:cNvPr id="41" name="Rechteck 40"/>
          <p:cNvSpPr/>
          <p:nvPr/>
        </p:nvSpPr>
        <p:spPr>
          <a:xfrm>
            <a:off x="2643174" y="4000504"/>
            <a:ext cx="6000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b="1" dirty="0" smtClean="0"/>
              <a:t>Die ordentlichen Mitarbeiterversammlungen finden in der Arbeitszeit statt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  sofern nicht dienstliche Gründe eine andere Regelung erfordern. </a:t>
            </a:r>
            <a:endParaRPr lang="de-DE" sz="1400" dirty="0"/>
          </a:p>
        </p:txBody>
      </p:sp>
      <p:sp>
        <p:nvSpPr>
          <p:cNvPr id="42" name="Rechteck 41"/>
          <p:cNvSpPr/>
          <p:nvPr/>
        </p:nvSpPr>
        <p:spPr>
          <a:xfrm>
            <a:off x="2928926" y="4643446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</a:t>
            </a:r>
            <a:r>
              <a:rPr lang="de-DE" sz="1400" b="1" dirty="0" smtClean="0">
                <a:solidFill>
                  <a:srgbClr val="C00000"/>
                </a:solidFill>
              </a:rPr>
              <a:t>Zeit</a:t>
            </a:r>
            <a:r>
              <a:rPr lang="de-DE" sz="1400" b="1" dirty="0" smtClean="0"/>
              <a:t> der Teilnahme </a:t>
            </a:r>
            <a:r>
              <a:rPr lang="de-DE" sz="1400" dirty="0" smtClean="0"/>
              <a:t>an den ordentlichen Mitarbeiterversammlungen und </a:t>
            </a:r>
          </a:p>
          <a:p>
            <a:r>
              <a:rPr lang="de-DE" sz="1400" dirty="0" smtClean="0"/>
              <a:t>die </a:t>
            </a:r>
            <a:r>
              <a:rPr lang="de-DE" sz="1400" b="1" dirty="0" smtClean="0"/>
              <a:t>zusätzlichen </a:t>
            </a:r>
            <a:r>
              <a:rPr lang="de-DE" sz="1400" b="1" dirty="0" smtClean="0">
                <a:solidFill>
                  <a:srgbClr val="C00000"/>
                </a:solidFill>
              </a:rPr>
              <a:t>Wegezeiten </a:t>
            </a:r>
            <a:r>
              <a:rPr lang="de-DE" sz="1400" dirty="0" smtClean="0"/>
              <a:t>gelten als  </a:t>
            </a:r>
            <a:r>
              <a:rPr lang="de-DE" sz="1400" b="1" dirty="0" smtClean="0">
                <a:solidFill>
                  <a:srgbClr val="C00000"/>
                </a:solidFill>
              </a:rPr>
              <a:t>Arbeitszeit,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0000FF"/>
                </a:solidFill>
              </a:rPr>
              <a:t>auch wenn </a:t>
            </a:r>
            <a:r>
              <a:rPr lang="de-DE" sz="1400" dirty="0" smtClean="0"/>
              <a:t>die jeweilige Mitarbeiterversammlung </a:t>
            </a:r>
            <a:r>
              <a:rPr lang="de-DE" sz="1400" b="1" dirty="0" smtClean="0">
                <a:solidFill>
                  <a:srgbClr val="0000FF"/>
                </a:solidFill>
              </a:rPr>
              <a:t>außerhalb der Arbeitszeit </a:t>
            </a:r>
            <a:r>
              <a:rPr lang="de-DE" sz="1400" dirty="0" smtClean="0"/>
              <a:t>stattfindet. </a:t>
            </a:r>
            <a:endParaRPr lang="de-DE" sz="1400" dirty="0"/>
          </a:p>
        </p:txBody>
      </p:sp>
      <p:sp>
        <p:nvSpPr>
          <p:cNvPr id="43" name="Rechteck 42"/>
          <p:cNvSpPr/>
          <p:nvPr/>
        </p:nvSpPr>
        <p:spPr>
          <a:xfrm>
            <a:off x="2928926" y="5572140"/>
            <a:ext cx="557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Das gilt auch für außerordentliche Mitarbeiterversammlungen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wenn dies im </a:t>
            </a:r>
            <a:r>
              <a:rPr lang="de-DE" sz="1400" b="1" dirty="0" smtClean="0">
                <a:solidFill>
                  <a:srgbClr val="C00000"/>
                </a:solidFill>
              </a:rPr>
              <a:t>Einvernehmen</a:t>
            </a:r>
            <a:r>
              <a:rPr lang="de-DE" sz="1400" b="1" dirty="0" smtClean="0"/>
              <a:t> </a:t>
            </a:r>
            <a:r>
              <a:rPr lang="de-DE" sz="1400" dirty="0" smtClean="0"/>
              <a:t>zwischen MAV und Dienststellenleitung </a:t>
            </a:r>
          </a:p>
          <a:p>
            <a:r>
              <a:rPr lang="de-DE" sz="1400" b="1" dirty="0" smtClean="0"/>
              <a:t>beschlossen worden ist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47" name="Rechteck 46"/>
          <p:cNvSpPr/>
          <p:nvPr/>
        </p:nvSpPr>
        <p:spPr>
          <a:xfrm>
            <a:off x="642910" y="3500438"/>
            <a:ext cx="1609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sachkundige Personen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928662" y="4500570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die Teilnahme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Ist </a:t>
            </a:r>
            <a:r>
              <a:rPr lang="de-DE" sz="1400" b="1" dirty="0" smtClean="0">
                <a:solidFill>
                  <a:srgbClr val="C00000"/>
                </a:solidFill>
              </a:rPr>
              <a:t>Arbeitszeit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 rot="10800000" flipH="1">
            <a:off x="2357422" y="471488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auto">
          <a:xfrm rot="10800000" flipH="1">
            <a:off x="2357422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 rot="10800000" flipH="1">
            <a:off x="2357422" y="571501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rot="10800000" flipH="1">
            <a:off x="2357422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0" y="0"/>
            <a:ext cx="292892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Rechteck 36"/>
          <p:cNvSpPr/>
          <p:nvPr/>
        </p:nvSpPr>
        <p:spPr bwMode="auto">
          <a:xfrm>
            <a:off x="2786050" y="3786190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786050" y="4643446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786050" y="2857496"/>
            <a:ext cx="5929354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3857620" y="428604"/>
            <a:ext cx="5000660" cy="950719"/>
            <a:chOff x="3857620" y="428604"/>
            <a:chExt cx="5000660" cy="950719"/>
          </a:xfrm>
        </p:grpSpPr>
        <p:sp>
          <p:nvSpPr>
            <p:cNvPr id="25" name="Rechteck 24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hteck 26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VII. Abschnitt</a:t>
              </a:r>
              <a:endParaRPr lang="de-DE" sz="1400" b="1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286380" y="1071546"/>
              <a:ext cx="2055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Mitarbeiterversammlung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2857488" y="1714488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31  Mitarbeiterversammlung</a:t>
            </a:r>
            <a:endParaRPr lang="de-DE" sz="1600" b="1" dirty="0"/>
          </a:p>
        </p:txBody>
      </p:sp>
      <p:sp>
        <p:nvSpPr>
          <p:cNvPr id="33" name="Rechteck 32"/>
          <p:cNvSpPr/>
          <p:nvPr/>
        </p:nvSpPr>
        <p:spPr>
          <a:xfrm>
            <a:off x="2857488" y="2000240"/>
            <a:ext cx="5931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( 5 ) </a:t>
            </a:r>
            <a:r>
              <a:rPr lang="de-DE" sz="1400" b="1" dirty="0" smtClean="0"/>
              <a:t>Die Dienststellenleitung </a:t>
            </a:r>
            <a:r>
              <a:rPr lang="de-DE" b="1" dirty="0" smtClean="0">
                <a:solidFill>
                  <a:srgbClr val="C00000"/>
                </a:solidFill>
              </a:rPr>
              <a:t>ist</a:t>
            </a:r>
            <a:r>
              <a:rPr lang="de-DE" dirty="0" smtClean="0"/>
              <a:t> </a:t>
            </a:r>
            <a:r>
              <a:rPr lang="de-DE" sz="1400" dirty="0" smtClean="0"/>
              <a:t>zu der jeweiligen Mitarbeiterversammlung </a:t>
            </a:r>
          </a:p>
          <a:p>
            <a:r>
              <a:rPr lang="de-DE" sz="1400" dirty="0" smtClean="0"/>
              <a:t>unter Mitteilung der Tagesordnung </a:t>
            </a:r>
            <a:r>
              <a:rPr lang="de-DE" sz="1600" b="1" dirty="0" smtClean="0">
                <a:solidFill>
                  <a:srgbClr val="C00000"/>
                </a:solidFill>
              </a:rPr>
              <a:t>einzuladen</a:t>
            </a:r>
            <a:r>
              <a:rPr lang="de-DE" sz="1400" dirty="0" smtClean="0"/>
              <a:t>; </a:t>
            </a:r>
            <a:r>
              <a:rPr lang="de-DE" sz="1400" b="1" dirty="0" smtClean="0"/>
              <a:t>sie </a:t>
            </a:r>
            <a:r>
              <a:rPr lang="de-DE" sz="1400" b="1" dirty="0" smtClean="0">
                <a:solidFill>
                  <a:srgbClr val="C00000"/>
                </a:solidFill>
              </a:rPr>
              <a:t>kann</a:t>
            </a:r>
            <a:r>
              <a:rPr lang="de-DE" sz="1400" b="1" dirty="0" smtClean="0"/>
              <a:t> von der Beratung einzelner Tagesordnungspunkte </a:t>
            </a:r>
            <a:r>
              <a:rPr lang="de-DE" sz="1400" b="1" dirty="0" smtClean="0">
                <a:solidFill>
                  <a:srgbClr val="C00000"/>
                </a:solidFill>
              </a:rPr>
              <a:t>ausgeschlossen</a:t>
            </a:r>
            <a:r>
              <a:rPr lang="de-DE" sz="1400" b="1" dirty="0" smtClean="0"/>
              <a:t> werden. </a:t>
            </a:r>
            <a:endParaRPr lang="de-DE" sz="1400" b="1" dirty="0"/>
          </a:p>
        </p:txBody>
      </p:sp>
      <p:sp>
        <p:nvSpPr>
          <p:cNvPr id="34" name="Rechteck 33"/>
          <p:cNvSpPr/>
          <p:nvPr/>
        </p:nvSpPr>
        <p:spPr>
          <a:xfrm>
            <a:off x="2857488" y="2857496"/>
            <a:ext cx="6000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00FF"/>
                </a:solidFill>
              </a:rPr>
              <a:t>Sie erhält auf Antrag das Wort</a:t>
            </a:r>
            <a:r>
              <a:rPr lang="de-DE" sz="1400" b="1" dirty="0" smtClean="0"/>
              <a:t>. </a:t>
            </a:r>
            <a:r>
              <a:rPr lang="de-DE" sz="1400" dirty="0" smtClean="0"/>
              <a:t>Sie soll </a:t>
            </a:r>
            <a:r>
              <a:rPr lang="de-DE" sz="1400" b="1" dirty="0" smtClean="0"/>
              <a:t>mindestens einmal im Jahr </a:t>
            </a:r>
            <a:r>
              <a:rPr lang="de-DE" sz="1400" dirty="0" smtClean="0"/>
              <a:t>in einer Mitarbeiterversammlung </a:t>
            </a:r>
            <a:r>
              <a:rPr lang="de-DE" sz="1400" b="1" dirty="0" smtClean="0">
                <a:solidFill>
                  <a:srgbClr val="C00000"/>
                </a:solidFill>
              </a:rPr>
              <a:t>über die Entwicklung der Dienststelle informieren.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857488" y="3786190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( 6 ) </a:t>
            </a:r>
            <a:r>
              <a:rPr lang="de-DE" sz="1400" b="1" dirty="0" smtClean="0"/>
              <a:t>Kann nach den </a:t>
            </a:r>
            <a:r>
              <a:rPr lang="de-DE" sz="1400" b="1" dirty="0" smtClean="0">
                <a:solidFill>
                  <a:srgbClr val="0000FF"/>
                </a:solidFill>
              </a:rPr>
              <a:t>dienstlichen Verhältnissen </a:t>
            </a:r>
          </a:p>
          <a:p>
            <a:r>
              <a:rPr lang="de-DE" sz="1400" b="1" dirty="0" smtClean="0"/>
              <a:t>eine gemeinsame Versammlung </a:t>
            </a:r>
            <a:r>
              <a:rPr lang="de-DE" sz="1600" b="1" dirty="0" smtClean="0">
                <a:solidFill>
                  <a:srgbClr val="C00000"/>
                </a:solidFill>
              </a:rPr>
              <a:t>aller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smtClean="0"/>
              <a:t>Mitarbeitenden nicht stattfinden, </a:t>
            </a:r>
          </a:p>
          <a:p>
            <a:r>
              <a:rPr lang="de-DE" sz="1400" b="1" dirty="0" smtClean="0"/>
              <a:t>so sind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Teilversammlungen </a:t>
            </a:r>
            <a:r>
              <a:rPr lang="de-DE" sz="1400" dirty="0" smtClean="0"/>
              <a:t>abzuhalten. </a:t>
            </a: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2857488" y="557214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( 7 ) </a:t>
            </a:r>
            <a:r>
              <a:rPr lang="de-DE" sz="1400" dirty="0" smtClean="0"/>
              <a:t>Für die </a:t>
            </a:r>
            <a:r>
              <a:rPr lang="de-DE" sz="1400" b="1" dirty="0" smtClean="0"/>
              <a:t>Übernahme </a:t>
            </a:r>
            <a:r>
              <a:rPr lang="de-DE" sz="1400" b="1" dirty="0" smtClean="0">
                <a:solidFill>
                  <a:srgbClr val="C00000"/>
                </a:solidFill>
              </a:rPr>
              <a:t>der Kosten</a:t>
            </a:r>
            <a:r>
              <a:rPr lang="de-DE" sz="1400" dirty="0" smtClean="0"/>
              <a:t>, die durch </a:t>
            </a:r>
          </a:p>
          <a:p>
            <a:r>
              <a:rPr lang="de-DE" sz="1400" dirty="0" smtClean="0"/>
              <a:t>die jeweilige Mitarbeiterversammlung entstehen, </a:t>
            </a:r>
            <a:r>
              <a:rPr lang="de-DE" sz="1400" b="1" dirty="0" smtClean="0"/>
              <a:t>gilt § 30 </a:t>
            </a:r>
            <a:r>
              <a:rPr lang="de-DE" sz="1400" dirty="0" smtClean="0"/>
              <a:t>entsprechend.</a:t>
            </a: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2857488" y="4643446"/>
            <a:ext cx="6000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 MAV  kann </a:t>
            </a:r>
            <a:r>
              <a:rPr lang="de-DE" sz="1400" b="1" dirty="0" smtClean="0"/>
              <a:t>darüber hinaus </a:t>
            </a:r>
            <a:r>
              <a:rPr lang="de-DE" sz="1400" dirty="0" smtClean="0"/>
              <a:t>Teilversammlungen durchführen, </a:t>
            </a:r>
          </a:p>
          <a:p>
            <a:r>
              <a:rPr lang="de-DE" sz="1400" b="1" dirty="0" smtClean="0"/>
              <a:t>wenn dies zur </a:t>
            </a:r>
            <a:r>
              <a:rPr lang="de-DE" sz="1600" b="1" dirty="0" smtClean="0">
                <a:solidFill>
                  <a:srgbClr val="C00000"/>
                </a:solidFill>
              </a:rPr>
              <a:t>Erörterung </a:t>
            </a:r>
            <a:r>
              <a:rPr lang="de-DE" sz="1400" b="1" dirty="0" smtClean="0">
                <a:solidFill>
                  <a:srgbClr val="0000FF"/>
                </a:solidFill>
              </a:rPr>
              <a:t>der besonderen Belange </a:t>
            </a:r>
            <a:r>
              <a:rPr lang="de-DE" sz="1400" b="1" dirty="0" smtClean="0"/>
              <a:t>der Mitarbeitenden </a:t>
            </a:r>
          </a:p>
          <a:p>
            <a:r>
              <a:rPr lang="de-DE" sz="1400" dirty="0" smtClean="0"/>
              <a:t>eines </a:t>
            </a:r>
            <a:r>
              <a:rPr lang="de-DE" sz="1400" b="1" dirty="0" smtClean="0">
                <a:solidFill>
                  <a:srgbClr val="0000FF"/>
                </a:solidFill>
              </a:rPr>
              <a:t>Arbeitsbereichs</a:t>
            </a:r>
            <a:r>
              <a:rPr lang="de-DE" sz="1400" b="1" dirty="0" smtClean="0"/>
              <a:t> </a:t>
            </a:r>
            <a:r>
              <a:rPr lang="de-DE" sz="1400" dirty="0" smtClean="0"/>
              <a:t>oder bestimmter </a:t>
            </a:r>
            <a:r>
              <a:rPr lang="de-DE" sz="1400" b="1" dirty="0" smtClean="0"/>
              <a:t>Personengruppen</a:t>
            </a:r>
            <a:r>
              <a:rPr lang="de-DE" sz="1400" dirty="0" smtClean="0"/>
              <a:t> erforderlich ist. </a:t>
            </a:r>
            <a:endParaRPr lang="de-DE" sz="1400" dirty="0"/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10800000" flipH="1">
            <a:off x="2357422" y="435769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357422" y="307181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357422" y="4929198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857224" y="4286256"/>
            <a:ext cx="1461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Teilversammlungen </a:t>
            </a:r>
            <a:endParaRPr lang="de-DE" sz="1200" dirty="0"/>
          </a:p>
        </p:txBody>
      </p:sp>
      <p:sp>
        <p:nvSpPr>
          <p:cNvPr id="42" name="Rechteck 41"/>
          <p:cNvSpPr/>
          <p:nvPr/>
        </p:nvSpPr>
        <p:spPr>
          <a:xfrm>
            <a:off x="928662" y="4786322"/>
            <a:ext cx="1373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Belange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Arbeitsbereiche </a:t>
            </a:r>
            <a:endParaRPr lang="de-DE" sz="1200" dirty="0"/>
          </a:p>
        </p:txBody>
      </p:sp>
      <p:sp>
        <p:nvSpPr>
          <p:cNvPr id="43" name="Rechteck 42"/>
          <p:cNvSpPr>
            <a:spLocks noChangeArrowheads="1"/>
          </p:cNvSpPr>
          <p:nvPr/>
        </p:nvSpPr>
        <p:spPr bwMode="auto">
          <a:xfrm>
            <a:off x="857224" y="2857496"/>
            <a:ext cx="1463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Bericht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Geschäftsleitung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4" name="Rechteck 43"/>
          <p:cNvSpPr>
            <a:spLocks noChangeArrowheads="1"/>
          </p:cNvSpPr>
          <p:nvPr/>
        </p:nvSpPr>
        <p:spPr bwMode="auto">
          <a:xfrm>
            <a:off x="928662" y="5715016"/>
            <a:ext cx="13631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Kostenübernahme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357422" y="571501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pic>
        <p:nvPicPr>
          <p:cNvPr id="46" name="Picture 1" descr="C:\Users\Gisbert\Desktop\crowd-of-people-148821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1368857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 rot="5400000">
            <a:off x="2321715" y="-2321715"/>
            <a:ext cx="4500570" cy="9144000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Rechteck 50"/>
          <p:cNvSpPr/>
          <p:nvPr/>
        </p:nvSpPr>
        <p:spPr bwMode="auto">
          <a:xfrm>
            <a:off x="2857488" y="4214818"/>
            <a:ext cx="5929355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857488" y="2000240"/>
            <a:ext cx="5929354" cy="28575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857488" y="2428868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857488" y="3286124"/>
            <a:ext cx="5929354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786050" y="157161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32  Aufgaben</a:t>
            </a:r>
            <a:endParaRPr lang="de-DE" b="1" dirty="0"/>
          </a:p>
        </p:txBody>
      </p:sp>
      <p:sp>
        <p:nvSpPr>
          <p:cNvPr id="22" name="Rechteck 21"/>
          <p:cNvSpPr/>
          <p:nvPr/>
        </p:nvSpPr>
        <p:spPr>
          <a:xfrm>
            <a:off x="2857488" y="20002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Die Mitarbeiterversammlung wählt den Wahlvorstand.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2857488" y="2428868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Mitarbeiterversammlung nimmt den </a:t>
            </a:r>
            <a:r>
              <a:rPr lang="de-DE" sz="1600" b="1" dirty="0" smtClean="0">
                <a:solidFill>
                  <a:srgbClr val="C00000"/>
                </a:solidFill>
              </a:rPr>
              <a:t>Tätigkeitsbericht </a:t>
            </a:r>
            <a:r>
              <a:rPr lang="de-DE" sz="1600" b="1" dirty="0" smtClean="0"/>
              <a:t>der MAV </a:t>
            </a:r>
          </a:p>
          <a:p>
            <a:r>
              <a:rPr lang="de-DE" sz="1200" b="1" dirty="0" smtClean="0"/>
              <a:t>        </a:t>
            </a:r>
            <a:r>
              <a:rPr lang="de-DE" sz="1400" b="1" dirty="0" smtClean="0"/>
              <a:t>entgegen und </a:t>
            </a:r>
            <a:r>
              <a:rPr lang="de-DE" sz="1400" b="1" dirty="0" smtClean="0">
                <a:solidFill>
                  <a:srgbClr val="C00000"/>
                </a:solidFill>
              </a:rPr>
              <a:t>erörtert Angelegenheiten</a:t>
            </a:r>
            <a:r>
              <a:rPr lang="de-DE" sz="1400" b="1" dirty="0" smtClean="0"/>
              <a:t>, die zum Aufgabenbereich der</a:t>
            </a:r>
          </a:p>
          <a:p>
            <a:r>
              <a:rPr lang="de-DE" sz="1400" b="1" dirty="0" smtClean="0"/>
              <a:t>       MAV gehören. </a:t>
            </a:r>
            <a:endParaRPr lang="de-DE" sz="1400" b="1" dirty="0"/>
          </a:p>
        </p:txBody>
      </p:sp>
      <p:sp>
        <p:nvSpPr>
          <p:cNvPr id="24" name="Rechteck 23"/>
          <p:cNvSpPr/>
          <p:nvPr/>
        </p:nvSpPr>
        <p:spPr>
          <a:xfrm>
            <a:off x="3143240" y="3286124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Sie kann </a:t>
            </a:r>
            <a:r>
              <a:rPr lang="de-DE" sz="1400" b="1" dirty="0" smtClean="0"/>
              <a:t>Anträge an die  MAV stellen </a:t>
            </a:r>
            <a:r>
              <a:rPr lang="de-DE" sz="1400" dirty="0" smtClean="0"/>
              <a:t>und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zu MAV-Beschlüssen </a:t>
            </a:r>
            <a:r>
              <a:rPr lang="de-DE" sz="1400" b="1" dirty="0" smtClean="0">
                <a:solidFill>
                  <a:srgbClr val="0033CC"/>
                </a:solidFill>
              </a:rPr>
              <a:t>Stellung nehmen</a:t>
            </a:r>
            <a:r>
              <a:rPr lang="de-DE" sz="1400" dirty="0" smtClean="0"/>
              <a:t>. </a:t>
            </a:r>
            <a:r>
              <a:rPr lang="de-DE" sz="1400" b="1" dirty="0" smtClean="0"/>
              <a:t>Die MAV ist an die Stellungnahme </a:t>
            </a:r>
          </a:p>
          <a:p>
            <a:r>
              <a:rPr lang="de-DE" sz="1400" b="1" dirty="0" smtClean="0"/>
              <a:t>der Mitarbeiterversammlung </a:t>
            </a:r>
            <a:r>
              <a:rPr lang="de-DE" sz="1400" b="1" dirty="0" smtClean="0">
                <a:solidFill>
                  <a:srgbClr val="C00000"/>
                </a:solidFill>
              </a:rPr>
              <a:t>nicht </a:t>
            </a:r>
            <a:r>
              <a:rPr lang="de-DE" sz="1400" b="1" dirty="0" smtClean="0"/>
              <a:t>gebunden.</a:t>
            </a:r>
            <a:endParaRPr lang="de-DE" sz="1400" b="1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3857620" y="285728"/>
            <a:ext cx="5000660" cy="950719"/>
            <a:chOff x="3857620" y="428604"/>
            <a:chExt cx="5000660" cy="950719"/>
          </a:xfrm>
        </p:grpSpPr>
        <p:sp>
          <p:nvSpPr>
            <p:cNvPr id="26" name="Rechteck 25"/>
            <p:cNvSpPr/>
            <p:nvPr/>
          </p:nvSpPr>
          <p:spPr bwMode="auto">
            <a:xfrm>
              <a:off x="3857620" y="785794"/>
              <a:ext cx="5000660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428604"/>
              <a:ext cx="207170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hteck 27"/>
            <p:cNvSpPr/>
            <p:nvPr/>
          </p:nvSpPr>
          <p:spPr>
            <a:xfrm>
              <a:off x="4572000" y="785794"/>
              <a:ext cx="25003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</a:rPr>
                <a:t>MVG EKD   VII. Abschnitt</a:t>
              </a:r>
              <a:endParaRPr lang="de-DE" sz="1400" b="1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286380" y="1071546"/>
              <a:ext cx="2055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Mitarbeiterversammlung</a:t>
              </a:r>
              <a:endParaRPr lang="de-DE" sz="1400" b="1" dirty="0"/>
            </a:p>
          </p:txBody>
        </p:sp>
      </p:grp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643174" y="271462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>
              <a:cs typeface="Arial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643174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000100" y="3214686"/>
            <a:ext cx="1583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Anträge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der Mitarbeitenden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2928926" y="4214818"/>
            <a:ext cx="578647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 smtClean="0">
                <a:cs typeface="Arial" pitchFamily="34" charset="0"/>
              </a:rPr>
              <a:t>      d</a:t>
            </a:r>
            <a:r>
              <a:rPr lang="de-DE" sz="1400" b="1" i="1" dirty="0" smtClean="0">
                <a:latin typeface="+mn-lt"/>
                <a:cs typeface="Arial" pitchFamily="34" charset="0"/>
              </a:rPr>
              <a:t>ie </a:t>
            </a:r>
            <a:r>
              <a:rPr lang="de-DE" sz="1400" b="1" i="1" dirty="0">
                <a:latin typeface="+mn-lt"/>
                <a:cs typeface="Arial" pitchFamily="34" charset="0"/>
              </a:rPr>
              <a:t>MAV ist per Wahl </a:t>
            </a:r>
            <a:r>
              <a:rPr lang="de-DE" sz="1400" b="1" i="1" dirty="0" smtClean="0">
                <a:latin typeface="+mn-lt"/>
                <a:cs typeface="Arial" pitchFamily="34" charset="0"/>
              </a:rPr>
              <a:t>dazu beauftragt</a:t>
            </a:r>
            <a:r>
              <a:rPr lang="de-DE" sz="1400" b="1" i="1" dirty="0">
                <a:latin typeface="+mn-lt"/>
                <a:cs typeface="Arial" pitchFamily="34" charset="0"/>
              </a:rPr>
              <a:t>, </a:t>
            </a:r>
            <a:endParaRPr lang="de-DE" sz="1400" b="1" i="1" dirty="0" smtClean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de-DE" sz="1400" b="1" i="1" dirty="0" smtClean="0">
                <a:latin typeface="+mn-lt"/>
                <a:cs typeface="Arial" pitchFamily="34" charset="0"/>
              </a:rPr>
              <a:t>      die </a:t>
            </a:r>
            <a:r>
              <a:rPr lang="de-DE" sz="14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Interessen </a:t>
            </a:r>
            <a:r>
              <a:rPr lang="de-DE" sz="1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ihrer </a:t>
            </a:r>
            <a:r>
              <a:rPr lang="de-DE" sz="14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Kolleginnen </a:t>
            </a:r>
            <a:r>
              <a:rPr lang="de-DE" sz="1400" b="1" i="1" dirty="0" smtClean="0">
                <a:latin typeface="+mn-lt"/>
                <a:cs typeface="Arial" pitchFamily="34" charset="0"/>
              </a:rPr>
              <a:t>wahrzunehmen und </a:t>
            </a:r>
            <a:r>
              <a:rPr lang="de-DE" sz="14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mutig</a:t>
            </a:r>
            <a:r>
              <a:rPr lang="de-DE" sz="1400" b="1" i="1" dirty="0">
                <a:latin typeface="+mn-lt"/>
                <a:cs typeface="Arial" pitchFamily="34" charset="0"/>
              </a:rPr>
              <a:t> </a:t>
            </a:r>
            <a:r>
              <a:rPr lang="de-DE" sz="1400" b="1" i="1" dirty="0" smtClean="0">
                <a:latin typeface="+mn-lt"/>
                <a:cs typeface="Arial" pitchFamily="34" charset="0"/>
              </a:rPr>
              <a:t>zu </a:t>
            </a:r>
            <a:r>
              <a:rPr lang="de-DE" sz="1400" b="1" i="1" dirty="0">
                <a:latin typeface="+mn-lt"/>
                <a:cs typeface="Arial" pitchFamily="34" charset="0"/>
              </a:rPr>
              <a:t>vertreten. </a:t>
            </a:r>
          </a:p>
        </p:txBody>
      </p:sp>
      <p:sp>
        <p:nvSpPr>
          <p:cNvPr id="40" name="Textfeld 5"/>
          <p:cNvSpPr txBox="1">
            <a:spLocks noChangeArrowheads="1"/>
          </p:cNvSpPr>
          <p:nvPr/>
        </p:nvSpPr>
        <p:spPr bwMode="auto">
          <a:xfrm>
            <a:off x="928662" y="4286256"/>
            <a:ext cx="135870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Nicht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vergessen</a:t>
            </a:r>
            <a:endParaRPr lang="de-DE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000100" y="2571744"/>
            <a:ext cx="1583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Meinung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der Mitarbeitenden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643174" y="435769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auto">
          <a:xfrm rot="10800000" flipH="1">
            <a:off x="2285984" y="4357694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pic>
        <p:nvPicPr>
          <p:cNvPr id="52" name="Picture 1" descr="C:\Users\Gisbert\Desktop\crowd-of-people-148821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11582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Gruppieren 48"/>
          <p:cNvGrpSpPr/>
          <p:nvPr/>
        </p:nvGrpSpPr>
        <p:grpSpPr>
          <a:xfrm>
            <a:off x="2071670" y="5000636"/>
            <a:ext cx="6715172" cy="1379347"/>
            <a:chOff x="2071670" y="5000636"/>
            <a:chExt cx="6715172" cy="1379347"/>
          </a:xfrm>
        </p:grpSpPr>
        <p:sp>
          <p:nvSpPr>
            <p:cNvPr id="48" name="Rechteck 47"/>
            <p:cNvSpPr/>
            <p:nvPr/>
          </p:nvSpPr>
          <p:spPr>
            <a:xfrm>
              <a:off x="2786050" y="5307496"/>
              <a:ext cx="6000792" cy="693272"/>
            </a:xfrm>
            <a:prstGeom prst="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546" y="5000636"/>
              <a:ext cx="1071570" cy="1071570"/>
            </a:xfrm>
            <a:prstGeom prst="rect">
              <a:avLst/>
            </a:prstGeom>
            <a:noFill/>
          </p:spPr>
        </p:pic>
        <p:sp>
          <p:nvSpPr>
            <p:cNvPr id="42" name="Rechteck 41"/>
            <p:cNvSpPr/>
            <p:nvPr/>
          </p:nvSpPr>
          <p:spPr>
            <a:xfrm>
              <a:off x="3071770" y="5307496"/>
              <a:ext cx="43472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i="1" dirty="0" smtClean="0"/>
                <a:t>…was sollte im </a:t>
              </a:r>
              <a:r>
                <a:rPr lang="de-DE" sz="1400" b="1" i="1" dirty="0" smtClean="0">
                  <a:solidFill>
                    <a:srgbClr val="0033CC"/>
                  </a:solidFill>
                </a:rPr>
                <a:t>Tätigkeitsbericht der MAV </a:t>
              </a:r>
              <a:r>
                <a:rPr lang="de-DE" sz="1400" b="1" i="1" dirty="0" smtClean="0"/>
                <a:t>enthalten sein</a:t>
              </a:r>
              <a:endParaRPr lang="de-DE" sz="1400" i="1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3071770" y="5561093"/>
              <a:ext cx="40719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i="1" dirty="0" smtClean="0"/>
                <a:t>…was sind </a:t>
              </a:r>
              <a:r>
                <a:rPr lang="de-DE" sz="1400" b="1" i="1" dirty="0" smtClean="0">
                  <a:solidFill>
                    <a:srgbClr val="0033CC"/>
                  </a:solidFill>
                </a:rPr>
                <a:t>besondere Belange </a:t>
              </a:r>
              <a:r>
                <a:rPr lang="de-DE" sz="1400" b="1" i="1" dirty="0" smtClean="0"/>
                <a:t>der Arbeitsbereiche</a:t>
              </a:r>
              <a:endParaRPr lang="de-DE" sz="1400" i="1" dirty="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3071770" y="5857892"/>
              <a:ext cx="57150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sz="1400" b="1" i="1" dirty="0" smtClean="0"/>
                <a:t>…wann ist eine </a:t>
              </a:r>
              <a:r>
                <a:rPr lang="de-DE" sz="1400" b="1" i="1" dirty="0" smtClean="0">
                  <a:solidFill>
                    <a:srgbClr val="C00000"/>
                  </a:solidFill>
                </a:rPr>
                <a:t>außerordentliche </a:t>
              </a:r>
              <a:r>
                <a:rPr lang="de-DE" sz="1400" b="1" i="1" dirty="0" smtClean="0"/>
                <a:t>Mitarbeiterversammlung einzuberufen </a:t>
              </a:r>
              <a:endParaRPr lang="de-DE" sz="1400" b="1" i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85984" y="6072206"/>
              <a:ext cx="6357982" cy="14287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071670" y="6072206"/>
              <a:ext cx="60722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i="1" dirty="0" smtClean="0"/>
                <a:t>…wie soll die MAV mit </a:t>
              </a:r>
              <a:r>
                <a:rPr lang="de-DE" sz="1400" b="1" i="1" dirty="0" smtClean="0">
                  <a:solidFill>
                    <a:srgbClr val="C00000"/>
                  </a:solidFill>
                </a:rPr>
                <a:t>Stellungnahmen der Mitarbeiterversammlung </a:t>
              </a:r>
              <a:r>
                <a:rPr lang="de-DE" sz="1400" b="1" i="1" dirty="0" smtClean="0"/>
                <a:t>umgehen</a:t>
              </a:r>
              <a:endParaRPr lang="de-DE" sz="1400" b="1" i="1" dirty="0"/>
            </a:p>
          </p:txBody>
        </p:sp>
      </p:grpSp>
      <p:sp>
        <p:nvSpPr>
          <p:cNvPr id="47" name="Rechteck 1"/>
          <p:cNvSpPr>
            <a:spLocks noChangeArrowheads="1"/>
          </p:cNvSpPr>
          <p:nvPr/>
        </p:nvSpPr>
        <p:spPr bwMode="auto">
          <a:xfrm>
            <a:off x="928662" y="5500702"/>
            <a:ext cx="1643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37" grpId="0" animBg="1"/>
      <p:bldP spid="50" grpId="0" animBg="1"/>
      <p:bldP spid="4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 bwMode="auto">
          <a:xfrm>
            <a:off x="2786050" y="3929066"/>
            <a:ext cx="5500726" cy="85725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786050" y="2643182"/>
            <a:ext cx="5500726" cy="114300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786050" y="5000636"/>
            <a:ext cx="5500726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57422" y="221455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22  Schweigepflicht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2928926" y="2714620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Personen, die </a:t>
            </a:r>
            <a:r>
              <a:rPr lang="de-DE" sz="1600" b="1" dirty="0" smtClean="0"/>
              <a:t>Aufgaben oder Befugnisse </a:t>
            </a:r>
          </a:p>
          <a:p>
            <a:r>
              <a:rPr lang="de-DE" sz="1400" dirty="0" smtClean="0"/>
              <a:t>nach diesem Kirchengesetz wahrnehmen oder wahrgenommen haben, </a:t>
            </a:r>
          </a:p>
          <a:p>
            <a:r>
              <a:rPr lang="de-DE" sz="1600" b="1" dirty="0" smtClean="0">
                <a:solidFill>
                  <a:srgbClr val="0033CC"/>
                </a:solidFill>
              </a:rPr>
              <a:t>sind verpflichtet</a:t>
            </a:r>
            <a:r>
              <a:rPr lang="de-DE" sz="1400" b="1" dirty="0" smtClean="0"/>
              <a:t>, über die ihnen bekannt gewordenen Angelegenheiten und Tatsachen </a:t>
            </a:r>
            <a:r>
              <a:rPr lang="de-DE" sz="1400" b="1" dirty="0" smtClean="0">
                <a:solidFill>
                  <a:srgbClr val="C00000"/>
                </a:solidFill>
              </a:rPr>
              <a:t>Stillschweigen zu bewahren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2928926" y="3929066"/>
            <a:ext cx="5072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Diese </a:t>
            </a:r>
            <a:r>
              <a:rPr lang="de-DE" sz="1600" b="1" dirty="0" smtClean="0"/>
              <a:t>Schweigepflicht </a:t>
            </a:r>
            <a:r>
              <a:rPr lang="de-DE" sz="1600" b="1" dirty="0" smtClean="0">
                <a:solidFill>
                  <a:srgbClr val="C00000"/>
                </a:solidFill>
              </a:rPr>
              <a:t>besteht nicht </a:t>
            </a:r>
          </a:p>
          <a:p>
            <a:r>
              <a:rPr lang="de-DE" sz="1400" b="1" dirty="0" smtClean="0"/>
              <a:t>für Angelegenheiten oder Tatsachen, die </a:t>
            </a:r>
            <a:r>
              <a:rPr lang="de-DE" sz="1600" b="1" dirty="0" smtClean="0">
                <a:solidFill>
                  <a:srgbClr val="C00000"/>
                </a:solidFill>
              </a:rPr>
              <a:t>offenkundig</a:t>
            </a:r>
            <a:r>
              <a:rPr lang="de-DE" sz="1400" b="1" dirty="0" smtClean="0"/>
              <a:t> sind </a:t>
            </a:r>
          </a:p>
          <a:p>
            <a:r>
              <a:rPr lang="de-DE" sz="1400" dirty="0" smtClean="0"/>
              <a:t>oder </a:t>
            </a:r>
            <a:r>
              <a:rPr lang="de-DE" sz="1400" b="1" dirty="0" smtClean="0"/>
              <a:t>ihrer </a:t>
            </a:r>
            <a:r>
              <a:rPr lang="de-DE" sz="1600" b="1" dirty="0" smtClean="0">
                <a:solidFill>
                  <a:srgbClr val="0000FF"/>
                </a:solidFill>
              </a:rPr>
              <a:t>Bedeutung nach </a:t>
            </a:r>
            <a:r>
              <a:rPr lang="de-DE" sz="1400" b="1" dirty="0" smtClean="0"/>
              <a:t>keiner Geheimhaltung bedürfen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928926" y="5072074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Schweigepflicht erstreckt sich </a:t>
            </a:r>
            <a:r>
              <a:rPr lang="de-DE" sz="1400" b="1" i="1" dirty="0" smtClean="0">
                <a:solidFill>
                  <a:srgbClr val="C00000"/>
                </a:solidFill>
              </a:rPr>
              <a:t>auch</a:t>
            </a:r>
            <a:r>
              <a:rPr lang="de-DE" sz="1400" i="1" dirty="0" smtClean="0"/>
              <a:t> auf die </a:t>
            </a:r>
            <a:r>
              <a:rPr lang="de-DE" sz="1400" b="1" i="1" dirty="0" smtClean="0">
                <a:solidFill>
                  <a:srgbClr val="0033CC"/>
                </a:solidFill>
              </a:rPr>
              <a:t>Verhandlungsführung</a:t>
            </a:r>
            <a:r>
              <a:rPr lang="de-DE" sz="1400" i="1" dirty="0" smtClean="0"/>
              <a:t> </a:t>
            </a:r>
          </a:p>
          <a:p>
            <a:r>
              <a:rPr lang="de-DE" sz="1400" i="1" dirty="0" smtClean="0"/>
              <a:t>und das </a:t>
            </a:r>
            <a:r>
              <a:rPr lang="de-DE" sz="1400" b="1" i="1" dirty="0" smtClean="0">
                <a:solidFill>
                  <a:srgbClr val="0000FF"/>
                </a:solidFill>
              </a:rPr>
              <a:t>Verhalten</a:t>
            </a:r>
            <a:r>
              <a:rPr lang="de-DE" sz="1400" i="1" dirty="0" smtClean="0"/>
              <a:t> der Sitzungsteilnehmenden. </a:t>
            </a:r>
            <a:r>
              <a:rPr lang="de-DE" sz="1400" b="1" i="1" dirty="0" smtClean="0"/>
              <a:t>Sie besteht auch nach </a:t>
            </a:r>
          </a:p>
          <a:p>
            <a:r>
              <a:rPr lang="de-DE" sz="1400" b="1" i="1" dirty="0" smtClean="0"/>
              <a:t>Ausscheiden aus der MAV</a:t>
            </a:r>
            <a:r>
              <a:rPr lang="de-DE" sz="1400" b="1" i="1" dirty="0" smtClean="0">
                <a:solidFill>
                  <a:srgbClr val="0033CC"/>
                </a:solidFill>
              </a:rPr>
              <a:t> </a:t>
            </a:r>
            <a:r>
              <a:rPr lang="de-DE" sz="1400" i="1" dirty="0" smtClean="0"/>
              <a:t>oder </a:t>
            </a:r>
            <a:r>
              <a:rPr lang="de-DE" sz="1400" b="1" i="1" dirty="0" smtClean="0">
                <a:solidFill>
                  <a:srgbClr val="C00000"/>
                </a:solidFill>
              </a:rPr>
              <a:t>aus dem Arbeitsverhältnis</a:t>
            </a:r>
            <a:r>
              <a:rPr lang="de-DE" sz="1400" b="1" i="1" dirty="0" smtClean="0"/>
              <a:t> weiter</a:t>
            </a:r>
            <a:endParaRPr lang="de-DE" sz="1400" b="1" i="1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642910" y="1000108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286248" y="1000108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14678" y="12858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Rechtsstellung der Mitglieder der Mitarbeitervertretung</a:t>
            </a:r>
            <a:endParaRPr lang="de-D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571736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14546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571736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214546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571736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214546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6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3" grpId="0" animBg="1"/>
      <p:bldP spid="24" grpId="0" animBg="1"/>
      <p:bldP spid="27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 bwMode="auto">
          <a:xfrm>
            <a:off x="2857488" y="3929066"/>
            <a:ext cx="5500726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857488" y="2285992"/>
            <a:ext cx="5500726" cy="85725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857488" y="3214686"/>
            <a:ext cx="5500726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571736" y="1857364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22  Schweigepflicht</a:t>
            </a:r>
            <a:endParaRPr lang="de-DE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3000364" y="2285992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In Personalangelegenheiten gilt dies </a:t>
            </a:r>
            <a:r>
              <a:rPr lang="de-DE" sz="1400" b="1" dirty="0" smtClean="0">
                <a:solidFill>
                  <a:srgbClr val="C00000"/>
                </a:solidFill>
              </a:rPr>
              <a:t>gegenüber den </a:t>
            </a:r>
            <a:r>
              <a:rPr lang="de-DE" sz="1600" b="1" dirty="0" smtClean="0">
                <a:solidFill>
                  <a:srgbClr val="C00000"/>
                </a:solidFill>
              </a:rPr>
              <a:t>Betroffenen</a:t>
            </a:r>
            <a:r>
              <a:rPr lang="de-DE" sz="1400" b="1" dirty="0" smtClean="0"/>
              <a:t>, </a:t>
            </a:r>
          </a:p>
          <a:p>
            <a:r>
              <a:rPr lang="de-DE" sz="1400" b="1" dirty="0" smtClean="0"/>
              <a:t>bis das </a:t>
            </a:r>
            <a:r>
              <a:rPr lang="de-DE" sz="1600" b="1" dirty="0" smtClean="0">
                <a:solidFill>
                  <a:srgbClr val="C00000"/>
                </a:solidFill>
              </a:rPr>
              <a:t>formale</a:t>
            </a:r>
            <a:r>
              <a:rPr lang="de-DE" sz="1600" b="1" dirty="0" smtClean="0"/>
              <a:t> </a:t>
            </a:r>
            <a:r>
              <a:rPr lang="de-DE" sz="1400" b="1" dirty="0" smtClean="0"/>
              <a:t>Beteiligungsverfahren </a:t>
            </a:r>
            <a:r>
              <a:rPr lang="de-DE" sz="1600" b="1" dirty="0" smtClean="0">
                <a:solidFill>
                  <a:srgbClr val="0000FF"/>
                </a:solidFill>
              </a:rPr>
              <a:t>in Fällen der </a:t>
            </a:r>
            <a:r>
              <a:rPr lang="de-DE" sz="1600" b="1" dirty="0" err="1" smtClean="0">
                <a:solidFill>
                  <a:srgbClr val="0000FF"/>
                </a:solidFill>
              </a:rPr>
              <a:t>Mitberatung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sz="1400" b="1" dirty="0" smtClean="0"/>
              <a:t>oder </a:t>
            </a:r>
            <a:r>
              <a:rPr lang="de-DE" sz="1600" b="1" dirty="0" smtClean="0">
                <a:solidFill>
                  <a:srgbClr val="0000FF"/>
                </a:solidFill>
              </a:rPr>
              <a:t>Mitbestimmung</a:t>
            </a:r>
            <a:r>
              <a:rPr lang="de-DE" sz="1400" b="1" dirty="0" smtClean="0"/>
              <a:t> begonnen hat…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00364" y="4000504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b="1" dirty="0" smtClean="0"/>
              <a:t>Die Schweigepflicht besteht nicht gegenüber </a:t>
            </a:r>
          </a:p>
          <a:p>
            <a:r>
              <a:rPr lang="de-DE" sz="1400" b="1" dirty="0" smtClean="0"/>
              <a:t>den anderen Mitgliedern der MAV.  </a:t>
            </a:r>
            <a:r>
              <a:rPr lang="de-DE" sz="1400" dirty="0" smtClean="0"/>
              <a:t>Sie entfällt </a:t>
            </a:r>
            <a:r>
              <a:rPr lang="de-DE" sz="1400" b="1" dirty="0" smtClean="0">
                <a:solidFill>
                  <a:srgbClr val="C00000"/>
                </a:solidFill>
              </a:rPr>
              <a:t>auf Beschluss der MAV </a:t>
            </a:r>
          </a:p>
          <a:p>
            <a:r>
              <a:rPr lang="de-DE" sz="1400" dirty="0" smtClean="0"/>
              <a:t>auch </a:t>
            </a:r>
            <a:r>
              <a:rPr lang="de-DE" sz="1400" b="1" dirty="0" smtClean="0">
                <a:solidFill>
                  <a:srgbClr val="C00000"/>
                </a:solidFill>
              </a:rPr>
              <a:t>gegenüber der Dienststellenleitung </a:t>
            </a:r>
            <a:r>
              <a:rPr lang="de-DE" sz="1400" dirty="0" smtClean="0"/>
              <a:t>und gegenüber der Stelle, </a:t>
            </a:r>
          </a:p>
          <a:p>
            <a:r>
              <a:rPr lang="de-DE" sz="1400" dirty="0" smtClean="0"/>
              <a:t>die die </a:t>
            </a:r>
            <a:r>
              <a:rPr lang="de-DE" sz="1400" b="1" dirty="0" smtClean="0"/>
              <a:t>Aufsicht über die Dienststelle </a:t>
            </a:r>
            <a:r>
              <a:rPr lang="de-DE" sz="1400" dirty="0" smtClean="0"/>
              <a:t>führt.</a:t>
            </a:r>
            <a:endParaRPr lang="de-DE" sz="1400" dirty="0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643174" y="342900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643174" y="264318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85984" y="264318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42910" y="1000108"/>
            <a:ext cx="692948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86248" y="1000108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33CC"/>
                </a:solidFill>
              </a:rPr>
              <a:t>MVG EKD   V. Abschnitt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214678" y="12858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Rechtsstellung der Mitglieder der Mitarbeitervertretung</a:t>
            </a:r>
            <a:endParaRPr lang="de-D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571480"/>
            <a:ext cx="29170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hteck 27"/>
          <p:cNvSpPr/>
          <p:nvPr/>
        </p:nvSpPr>
        <p:spPr>
          <a:xfrm>
            <a:off x="3000364" y="3214686"/>
            <a:ext cx="5286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…insbesondere</a:t>
            </a:r>
            <a:r>
              <a:rPr lang="de-DE" sz="1400" b="1" dirty="0" smtClean="0"/>
              <a:t> bis der MAV </a:t>
            </a:r>
          </a:p>
          <a:p>
            <a:r>
              <a:rPr lang="de-DE" sz="1600" b="1" dirty="0" smtClean="0">
                <a:solidFill>
                  <a:srgbClr val="C00000"/>
                </a:solidFill>
              </a:rPr>
              <a:t>       </a:t>
            </a:r>
            <a:r>
              <a:rPr lang="de-DE" sz="1600" b="1" dirty="0" smtClean="0">
                <a:solidFill>
                  <a:srgbClr val="0000FF"/>
                </a:solidFill>
              </a:rPr>
              <a:t>ein Antrag auf </a:t>
            </a:r>
            <a:r>
              <a:rPr lang="de-DE" sz="1600" b="1" dirty="0" smtClean="0">
                <a:solidFill>
                  <a:srgbClr val="C00000"/>
                </a:solidFill>
              </a:rPr>
              <a:t>Zustimmung </a:t>
            </a:r>
            <a:r>
              <a:rPr lang="de-DE" sz="1400" b="1" dirty="0" smtClean="0"/>
              <a:t>zu einer Maßnahme vorliegt. </a:t>
            </a:r>
            <a:endParaRPr lang="de-DE" sz="1400" b="1" dirty="0"/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643174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285984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2571736" y="5143512"/>
            <a:ext cx="5786478" cy="1307909"/>
            <a:chOff x="2571736" y="5143512"/>
            <a:chExt cx="5786478" cy="1307909"/>
          </a:xfrm>
        </p:grpSpPr>
        <p:sp>
          <p:nvSpPr>
            <p:cNvPr id="42" name="Rechteck 41"/>
            <p:cNvSpPr/>
            <p:nvPr/>
          </p:nvSpPr>
          <p:spPr>
            <a:xfrm>
              <a:off x="2571736" y="5429264"/>
              <a:ext cx="5786478" cy="714380"/>
            </a:xfrm>
            <a:prstGeom prst="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5143512"/>
              <a:ext cx="1000132" cy="1000132"/>
            </a:xfrm>
            <a:prstGeom prst="rect">
              <a:avLst/>
            </a:prstGeom>
            <a:noFill/>
          </p:spPr>
        </p:pic>
        <p:sp>
          <p:nvSpPr>
            <p:cNvPr id="31" name="Rechteck 30"/>
            <p:cNvSpPr/>
            <p:nvPr/>
          </p:nvSpPr>
          <p:spPr>
            <a:xfrm>
              <a:off x="3428992" y="5643578"/>
              <a:ext cx="4786346" cy="14287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39" name="Textfeld 38"/>
            <p:cNvSpPr txBox="1">
              <a:spLocks noChangeArrowheads="1"/>
            </p:cNvSpPr>
            <p:nvPr/>
          </p:nvSpPr>
          <p:spPr bwMode="auto">
            <a:xfrm>
              <a:off x="3857620" y="5929330"/>
              <a:ext cx="2039020" cy="33855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600" b="1" i="1" dirty="0" smtClean="0">
                  <a:cs typeface="Arial" pitchFamily="34" charset="0"/>
                </a:rPr>
                <a:t>…was ist </a:t>
              </a:r>
              <a:r>
                <a:rPr lang="de-DE" sz="1600" b="1" i="1" dirty="0" smtClean="0">
                  <a:solidFill>
                    <a:srgbClr val="C00000"/>
                  </a:solidFill>
                  <a:cs typeface="Arial" pitchFamily="34" charset="0"/>
                </a:rPr>
                <a:t>offenkundig </a:t>
              </a:r>
              <a:endParaRPr lang="de-DE" sz="1600" i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40" name="Textfeld 39"/>
            <p:cNvSpPr txBox="1">
              <a:spLocks noChangeArrowheads="1"/>
            </p:cNvSpPr>
            <p:nvPr/>
          </p:nvSpPr>
          <p:spPr bwMode="auto">
            <a:xfrm>
              <a:off x="4786314" y="6143644"/>
              <a:ext cx="24802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i="1" dirty="0" smtClean="0">
                  <a:cs typeface="Arial" pitchFamily="34" charset="0"/>
                </a:rPr>
                <a:t>…wer stellt die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Bedeutung</a:t>
              </a:r>
              <a:r>
                <a:rPr lang="de-DE" sz="1400" b="1" i="1" dirty="0" smtClean="0">
                  <a:cs typeface="Arial" pitchFamily="34" charset="0"/>
                </a:rPr>
                <a:t> fest </a:t>
              </a:r>
              <a:endParaRPr lang="de-DE" sz="1400" i="1" dirty="0">
                <a:cs typeface="Arial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286248" y="5715016"/>
              <a:ext cx="39891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i="1" dirty="0" smtClean="0"/>
                <a:t>…wann beginnt das </a:t>
              </a:r>
              <a:r>
                <a:rPr lang="de-DE" sz="1400" b="1" i="1" dirty="0" smtClean="0">
                  <a:solidFill>
                    <a:srgbClr val="C00000"/>
                  </a:solidFill>
                </a:rPr>
                <a:t>formale </a:t>
              </a:r>
              <a:r>
                <a:rPr lang="de-DE" sz="1400" b="1" i="1" dirty="0" smtClean="0"/>
                <a:t>Beteiligungsverfahren </a:t>
              </a:r>
              <a:endParaRPr lang="de-DE" sz="1400" i="1" dirty="0"/>
            </a:p>
          </p:txBody>
        </p:sp>
        <p:sp>
          <p:nvSpPr>
            <p:cNvPr id="26" name="Textfeld 25"/>
            <p:cNvSpPr txBox="1">
              <a:spLocks noChangeArrowheads="1"/>
            </p:cNvSpPr>
            <p:nvPr/>
          </p:nvSpPr>
          <p:spPr bwMode="auto">
            <a:xfrm>
              <a:off x="3286116" y="5500702"/>
              <a:ext cx="435771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i="1" dirty="0">
                  <a:cs typeface="Arial" pitchFamily="34" charset="0"/>
                </a:rPr>
                <a:t>Welche Informationen </a:t>
              </a:r>
              <a:r>
                <a:rPr lang="de-DE" sz="1400" b="1" i="1" dirty="0">
                  <a:solidFill>
                    <a:srgbClr val="C00000"/>
                  </a:solidFill>
                  <a:cs typeface="Arial" pitchFamily="34" charset="0"/>
                </a:rPr>
                <a:t>darf die MAV </a:t>
              </a:r>
              <a:r>
                <a:rPr lang="de-DE" sz="1600" b="1" i="1" dirty="0">
                  <a:solidFill>
                    <a:srgbClr val="C00000"/>
                  </a:solidFill>
                  <a:cs typeface="Arial" pitchFamily="34" charset="0"/>
                </a:rPr>
                <a:t>nicht</a:t>
              </a:r>
              <a:r>
                <a:rPr lang="de-DE" sz="1400" b="1" i="1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de-DE" sz="1400" b="1" i="1" dirty="0" smtClean="0">
                  <a:cs typeface="Arial" pitchFamily="34" charset="0"/>
                </a:rPr>
                <a:t>weitergeben</a:t>
              </a:r>
              <a:endParaRPr lang="de-DE" sz="1400" i="1" dirty="0">
                <a:cs typeface="Arial" pitchFamily="34" charset="0"/>
              </a:endParaRPr>
            </a:p>
          </p:txBody>
        </p:sp>
      </p:grpSp>
      <p:sp>
        <p:nvSpPr>
          <p:cNvPr id="38" name="Rechteck 1"/>
          <p:cNvSpPr>
            <a:spLocks noChangeArrowheads="1"/>
          </p:cNvSpPr>
          <p:nvPr/>
        </p:nvSpPr>
        <p:spPr bwMode="auto">
          <a:xfrm>
            <a:off x="1142976" y="5572140"/>
            <a:ext cx="1643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Arial Black" pitchFamily="34" charset="0"/>
              </a:rPr>
              <a:t>…noch Fragen</a:t>
            </a:r>
            <a:endParaRPr lang="de-DE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6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5" grpId="0" animBg="1"/>
      <p:bldP spid="36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1"/>
          <p:cNvSpPr>
            <a:spLocks noChangeArrowheads="1"/>
          </p:cNvSpPr>
          <p:nvPr/>
        </p:nvSpPr>
        <p:spPr bwMode="auto">
          <a:xfrm>
            <a:off x="0" y="0"/>
            <a:ext cx="35718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857488" y="4357694"/>
            <a:ext cx="4856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Arial Black" pitchFamily="34" charset="0"/>
              </a:rPr>
              <a:t>Aufgaben </a:t>
            </a:r>
            <a:endParaRPr lang="de-DE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de-DE" sz="2400" b="1" dirty="0" smtClean="0">
                <a:latin typeface="Arial Black" pitchFamily="34" charset="0"/>
              </a:rPr>
              <a:t>der </a:t>
            </a:r>
            <a:r>
              <a:rPr lang="de-DE" sz="2400" b="1" dirty="0">
                <a:latin typeface="Arial Black" pitchFamily="34" charset="0"/>
              </a:rPr>
              <a:t>Mitarbeitervertretung</a:t>
            </a:r>
            <a:endParaRPr lang="de-DE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Gisbert\Desktop\smiley-29535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995348" cy="1012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071546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9"/>
          <p:cNvGrpSpPr/>
          <p:nvPr/>
        </p:nvGrpSpPr>
        <p:grpSpPr>
          <a:xfrm>
            <a:off x="2214546" y="2071678"/>
            <a:ext cx="2910978" cy="1046440"/>
            <a:chOff x="590809" y="4796313"/>
            <a:chExt cx="2910978" cy="1046440"/>
          </a:xfrm>
        </p:grpSpPr>
        <p:sp>
          <p:nvSpPr>
            <p:cNvPr id="11" name="Rechteck 10"/>
            <p:cNvSpPr/>
            <p:nvPr/>
          </p:nvSpPr>
          <p:spPr>
            <a:xfrm>
              <a:off x="590809" y="479631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400" dirty="0" smtClean="0">
                  <a:latin typeface="Arial Black" pitchFamily="34" charset="0"/>
                </a:rPr>
                <a:t>itarbeiter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55359" y="505792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err="1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400" dirty="0" err="1" smtClean="0">
                  <a:latin typeface="Arial Black" pitchFamily="34" charset="0"/>
                </a:rPr>
                <a:t>ertretungs</a:t>
              </a:r>
              <a:endParaRPr lang="de-DE" sz="2400" dirty="0">
                <a:latin typeface="Arial Black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99592" y="5319533"/>
              <a:ext cx="2602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400" dirty="0" smtClean="0">
                  <a:latin typeface="Arial Black" pitchFamily="34" charset="0"/>
                </a:rPr>
                <a:t>esetz</a:t>
              </a:r>
              <a:endParaRPr lang="de-DE" sz="2400" dirty="0">
                <a:latin typeface="Arial Black" pitchFamily="34" charset="0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3714744" y="5286388"/>
            <a:ext cx="42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  <a:latin typeface="Arial Black" pitchFamily="34" charset="0"/>
              </a:rPr>
              <a:t>Rechtsstellung</a:t>
            </a:r>
            <a:r>
              <a:rPr lang="de-DE" sz="2400" b="1" dirty="0" smtClean="0">
                <a:latin typeface="Arial Black" pitchFamily="34" charset="0"/>
              </a:rPr>
              <a:t> der MAV</a:t>
            </a:r>
            <a:endParaRPr lang="de-DE" sz="2400" dirty="0">
              <a:latin typeface="Arial Black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00496" y="3571876"/>
            <a:ext cx="3701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Arial Black" pitchFamily="34" charset="0"/>
              </a:rPr>
              <a:t>Präambel und </a:t>
            </a:r>
          </a:p>
          <a:p>
            <a:r>
              <a:rPr lang="de-DE" sz="2400" b="1" dirty="0" smtClean="0">
                <a:solidFill>
                  <a:srgbClr val="C00000"/>
                </a:solidFill>
                <a:latin typeface="Arial Black" pitchFamily="34" charset="0"/>
              </a:rPr>
              <a:t>Grundsätze</a:t>
            </a:r>
            <a:r>
              <a:rPr lang="de-DE" sz="2400" b="1" dirty="0" smtClean="0">
                <a:latin typeface="Arial Black" pitchFamily="34" charset="0"/>
              </a:rPr>
              <a:t> im MVG  </a:t>
            </a:r>
            <a:endParaRPr lang="de-D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5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 rot="5400000">
            <a:off x="3321847" y="-3321847"/>
            <a:ext cx="2500306" cy="9144000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Rechteck 36"/>
          <p:cNvSpPr/>
          <p:nvPr/>
        </p:nvSpPr>
        <p:spPr bwMode="auto">
          <a:xfrm>
            <a:off x="1071538" y="2571744"/>
            <a:ext cx="7643866" cy="85725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071537" y="3643314"/>
            <a:ext cx="7643867" cy="57150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grpSp>
        <p:nvGrpSpPr>
          <p:cNvPr id="2" name="Gruppieren 18"/>
          <p:cNvGrpSpPr/>
          <p:nvPr/>
        </p:nvGrpSpPr>
        <p:grpSpPr>
          <a:xfrm>
            <a:off x="3643306" y="571480"/>
            <a:ext cx="5072098" cy="1000132"/>
            <a:chOff x="3714744" y="2571744"/>
            <a:chExt cx="5072098" cy="1000132"/>
          </a:xfrm>
        </p:grpSpPr>
        <p:sp>
          <p:nvSpPr>
            <p:cNvPr id="14" name="Rechteck 13"/>
            <p:cNvSpPr/>
            <p:nvPr/>
          </p:nvSpPr>
          <p:spPr bwMode="auto">
            <a:xfrm>
              <a:off x="3714744" y="2928934"/>
              <a:ext cx="507209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1925" y="2571744"/>
              <a:ext cx="216241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feld 15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3643312" cy="33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Mitarbeitervertretung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 im Konflikt</a:t>
              </a:r>
              <a:endParaRPr lang="de-DE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929190" y="2928934"/>
              <a:ext cx="1352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Schweigepflicht</a:t>
              </a:r>
              <a:endPara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143108" y="2214554"/>
            <a:ext cx="5000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600" b="1" dirty="0" smtClean="0">
                <a:latin typeface="Tahoma" pitchFamily="34" charset="0"/>
              </a:rPr>
              <a:t>Geschäftsleitung an </a:t>
            </a:r>
            <a:r>
              <a:rPr lang="de-DE" sz="1600" b="1" dirty="0">
                <a:latin typeface="Tahoma" pitchFamily="34" charset="0"/>
              </a:rPr>
              <a:t>die </a:t>
            </a:r>
            <a:r>
              <a:rPr lang="de-DE" sz="1600" b="1" dirty="0" smtClean="0">
                <a:latin typeface="Tahoma" pitchFamily="34" charset="0"/>
              </a:rPr>
              <a:t>MAV-Vorsitzende:</a:t>
            </a:r>
            <a:endParaRPr lang="de-DE" sz="1600" b="1" dirty="0">
              <a:latin typeface="Tahoma" pitchFamily="34" charset="0"/>
            </a:endParaRP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428860" y="2571744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i="1" dirty="0" smtClean="0">
                <a:cs typeface="Arial" pitchFamily="34" charset="0"/>
              </a:rPr>
              <a:t>…</a:t>
            </a:r>
            <a:r>
              <a:rPr lang="de-DE" sz="1600" i="1" dirty="0">
                <a:cs typeface="Arial" pitchFamily="34" charset="0"/>
              </a:rPr>
              <a:t>unsere Küche wird voraussichtlich geschlossen, </a:t>
            </a:r>
          </a:p>
          <a:p>
            <a:r>
              <a:rPr lang="de-DE" sz="1600" i="1" dirty="0" smtClean="0">
                <a:cs typeface="Arial" pitchFamily="34" charset="0"/>
              </a:rPr>
              <a:t>    da </a:t>
            </a:r>
            <a:r>
              <a:rPr lang="de-DE" sz="1600" i="1" dirty="0">
                <a:cs typeface="Arial" pitchFamily="34" charset="0"/>
              </a:rPr>
              <a:t>zur Umsetzung neuer Verordnungen Alles erneuert werden muss. </a:t>
            </a:r>
          </a:p>
          <a:p>
            <a:r>
              <a:rPr lang="de-DE" sz="1600" i="1" dirty="0" smtClean="0">
                <a:cs typeface="Arial" pitchFamily="34" charset="0"/>
              </a:rPr>
              <a:t>    Das </a:t>
            </a:r>
            <a:r>
              <a:rPr lang="de-DE" sz="1600" i="1" dirty="0">
                <a:cs typeface="Arial" pitchFamily="34" charset="0"/>
              </a:rPr>
              <a:t>wird dem Vorstand zu teuer. </a:t>
            </a:r>
            <a:r>
              <a:rPr lang="de-DE" sz="1600" b="1" i="1" dirty="0" smtClean="0">
                <a:cs typeface="Arial" pitchFamily="34" charset="0"/>
              </a:rPr>
              <a:t>Wir </a:t>
            </a:r>
            <a:r>
              <a:rPr lang="de-DE" sz="1600" b="1" i="1" dirty="0">
                <a:cs typeface="Arial" pitchFamily="34" charset="0"/>
              </a:rPr>
              <a:t>verhandeln mit der </a:t>
            </a:r>
            <a:r>
              <a:rPr lang="de-DE" sz="1600" b="1" i="1" dirty="0" smtClean="0">
                <a:cs typeface="Arial" pitchFamily="34" charset="0"/>
              </a:rPr>
              <a:t>Lebenshilfe…</a:t>
            </a:r>
            <a:endParaRPr lang="de-DE" sz="1600" b="1" i="1" dirty="0">
              <a:cs typeface="Arial" pitchFamily="34" charset="0"/>
            </a:endParaRPr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2071670" y="3429000"/>
            <a:ext cx="407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cs typeface="Arial" pitchFamily="34" charset="0"/>
              </a:rPr>
              <a:t>…aber sagen Sie noch nichts !! </a:t>
            </a:r>
          </a:p>
        </p:txBody>
      </p:sp>
      <p:sp>
        <p:nvSpPr>
          <p:cNvPr id="24" name="Rechteck 41"/>
          <p:cNvSpPr>
            <a:spLocks noChangeArrowheads="1"/>
          </p:cNvSpPr>
          <p:nvPr/>
        </p:nvSpPr>
        <p:spPr bwMode="auto">
          <a:xfrm>
            <a:off x="2571736" y="3786190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i="1" dirty="0">
                <a:cs typeface="Arial" pitchFamily="34" charset="0"/>
              </a:rPr>
              <a:t>Der Vorstand wünscht Stillschweigen, </a:t>
            </a:r>
            <a:r>
              <a:rPr lang="de-DE" sz="1600" b="1" i="1" dirty="0" smtClean="0">
                <a:cs typeface="Arial" pitchFamily="34" charset="0"/>
              </a:rPr>
              <a:t>bis </a:t>
            </a:r>
            <a:r>
              <a:rPr lang="de-DE" sz="1600" b="1" i="1" dirty="0">
                <a:cs typeface="Arial" pitchFamily="34" charset="0"/>
              </a:rPr>
              <a:t>die Verhandlungen abgeschlossen </a:t>
            </a:r>
            <a:r>
              <a:rPr lang="de-DE" sz="1600" b="1" i="1" dirty="0" smtClean="0">
                <a:cs typeface="Arial" pitchFamily="34" charset="0"/>
              </a:rPr>
              <a:t>und </a:t>
            </a:r>
            <a:r>
              <a:rPr lang="de-DE" sz="1600" b="1" i="1" dirty="0">
                <a:cs typeface="Arial" pitchFamily="34" charset="0"/>
              </a:rPr>
              <a:t>die Verträge unterzeichnet sind. </a:t>
            </a:r>
          </a:p>
        </p:txBody>
      </p:sp>
      <p:pic>
        <p:nvPicPr>
          <p:cNvPr id="25" name="Picture 3" descr="C:\Users\Gisbert\Desktop\quiet-29763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786058"/>
            <a:ext cx="928694" cy="1115130"/>
          </a:xfrm>
          <a:prstGeom prst="rect">
            <a:avLst/>
          </a:prstGeom>
          <a:noFill/>
        </p:spPr>
      </p:pic>
      <p:grpSp>
        <p:nvGrpSpPr>
          <p:cNvPr id="39" name="Gruppieren 38"/>
          <p:cNvGrpSpPr/>
          <p:nvPr/>
        </p:nvGrpSpPr>
        <p:grpSpPr>
          <a:xfrm>
            <a:off x="785786" y="4572008"/>
            <a:ext cx="7858180" cy="1481562"/>
            <a:chOff x="785786" y="4572008"/>
            <a:chExt cx="7858180" cy="1481562"/>
          </a:xfrm>
        </p:grpSpPr>
        <p:sp>
          <p:nvSpPr>
            <p:cNvPr id="32" name="Rechteck 31"/>
            <p:cNvSpPr/>
            <p:nvPr/>
          </p:nvSpPr>
          <p:spPr>
            <a:xfrm>
              <a:off x="1785918" y="4857760"/>
              <a:ext cx="6858048" cy="1000132"/>
            </a:xfrm>
            <a:prstGeom prst="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1071538" y="5000636"/>
              <a:ext cx="2643206" cy="3571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286116" y="5572140"/>
              <a:ext cx="4929222" cy="3571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pic>
          <p:nvPicPr>
            <p:cNvPr id="27" name="Picture 1" descr="C:\Users\Gisbert\Desktop\Seminare in Aprath 2016\Bilder ua für Seminare\freie Bilder_pixabay\3d Männchen\question-mark-1019820_64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4572008"/>
              <a:ext cx="1285884" cy="1285884"/>
            </a:xfrm>
            <a:prstGeom prst="rect">
              <a:avLst/>
            </a:prstGeom>
            <a:noFill/>
          </p:spPr>
        </p:pic>
        <p:sp>
          <p:nvSpPr>
            <p:cNvPr id="26" name="Rechteck 39"/>
            <p:cNvSpPr>
              <a:spLocks noChangeArrowheads="1"/>
            </p:cNvSpPr>
            <p:nvPr/>
          </p:nvSpPr>
          <p:spPr bwMode="auto">
            <a:xfrm>
              <a:off x="785786" y="4929198"/>
              <a:ext cx="300915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b="1" i="1" dirty="0">
                  <a:solidFill>
                    <a:srgbClr val="C00000"/>
                  </a:solidFill>
                  <a:latin typeface="Arial" charset="0"/>
                  <a:cs typeface="Arial" pitchFamily="34" charset="0"/>
                </a:rPr>
                <a:t>…ist eine Geheimhaltung </a:t>
              </a:r>
              <a:endParaRPr lang="de-DE" sz="1600" b="1" i="1" dirty="0" smtClean="0">
                <a:solidFill>
                  <a:srgbClr val="C00000"/>
                </a:solidFill>
                <a:latin typeface="Arial" charset="0"/>
                <a:cs typeface="Arial" pitchFamily="34" charset="0"/>
              </a:endParaRPr>
            </a:p>
            <a:p>
              <a:pPr>
                <a:defRPr/>
              </a:pPr>
              <a:r>
                <a:rPr lang="de-DE" sz="1600" b="1" i="1" dirty="0" smtClean="0">
                  <a:solidFill>
                    <a:srgbClr val="C00000"/>
                  </a:solidFill>
                  <a:latin typeface="Arial" charset="0"/>
                  <a:cs typeface="Arial" pitchFamily="34" charset="0"/>
                </a:rPr>
                <a:t>                         gerechtfertigt </a:t>
              </a:r>
              <a:endParaRPr lang="de-DE" sz="1600" b="1" i="1" dirty="0">
                <a:solidFill>
                  <a:srgbClr val="C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9" name="Rechteck 6"/>
            <p:cNvSpPr>
              <a:spLocks noChangeArrowheads="1"/>
            </p:cNvSpPr>
            <p:nvPr/>
          </p:nvSpPr>
          <p:spPr bwMode="auto">
            <a:xfrm>
              <a:off x="4500562" y="5214950"/>
              <a:ext cx="28495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i="1" dirty="0">
                  <a:solidFill>
                    <a:srgbClr val="C00000"/>
                  </a:solidFill>
                  <a:cs typeface="Arial" pitchFamily="34" charset="0"/>
                </a:rPr>
                <a:t>…kann die MAV schon mal </a:t>
              </a:r>
              <a:endParaRPr lang="de-DE" sz="1600" b="1" i="1" dirty="0">
                <a:cs typeface="Arial" pitchFamily="34" charset="0"/>
              </a:endParaRPr>
            </a:p>
          </p:txBody>
        </p:sp>
        <p:sp>
          <p:nvSpPr>
            <p:cNvPr id="30" name="Rechteck 6"/>
            <p:cNvSpPr>
              <a:spLocks noChangeArrowheads="1"/>
            </p:cNvSpPr>
            <p:nvPr/>
          </p:nvSpPr>
          <p:spPr bwMode="auto">
            <a:xfrm>
              <a:off x="4786314" y="5429264"/>
              <a:ext cx="34760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…die </a:t>
              </a:r>
              <a:r>
                <a:rPr lang="de-DE" sz="1600" b="1" i="1" dirty="0">
                  <a:cs typeface="Arial" pitchFamily="34" charset="0"/>
                </a:rPr>
                <a:t>„guten“ </a:t>
              </a:r>
              <a:r>
                <a:rPr lang="de-DE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Kolleginnen vorwarnen ?</a:t>
              </a:r>
            </a:p>
          </p:txBody>
        </p:sp>
        <p:sp>
          <p:nvSpPr>
            <p:cNvPr id="31" name="Rechteck 6"/>
            <p:cNvSpPr>
              <a:spLocks noChangeArrowheads="1"/>
            </p:cNvSpPr>
            <p:nvPr/>
          </p:nvSpPr>
          <p:spPr bwMode="auto">
            <a:xfrm>
              <a:off x="3428992" y="5715016"/>
              <a:ext cx="45005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…oder </a:t>
              </a:r>
              <a:r>
                <a:rPr lang="de-DE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soll sie erstmal</a:t>
              </a:r>
              <a:r>
                <a:rPr lang="de-DE" sz="1600" b="1" i="1" dirty="0" smtClean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de-DE" sz="1600" b="1" i="1" dirty="0">
                  <a:solidFill>
                    <a:srgbClr val="C00000"/>
                  </a:solidFill>
                  <a:cs typeface="Arial" pitchFamily="34" charset="0"/>
                </a:rPr>
                <a:t>abwarten </a:t>
              </a:r>
              <a:r>
                <a:rPr lang="de-DE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und Mundhalten !   </a:t>
              </a:r>
            </a:p>
          </p:txBody>
        </p:sp>
      </p:grpSp>
      <p:sp>
        <p:nvSpPr>
          <p:cNvPr id="33" name="Rechteck 3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2857488" y="4214818"/>
            <a:ext cx="5000660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3" name="Rechteck 32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31"/>
          <p:cNvSpPr/>
          <p:nvPr/>
        </p:nvSpPr>
        <p:spPr bwMode="auto">
          <a:xfrm>
            <a:off x="2714612" y="4714884"/>
            <a:ext cx="5786478" cy="48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 i="1">
              <a:latin typeface="Arial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714611" y="5298230"/>
            <a:ext cx="5786479" cy="702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 i="1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714612" y="3214686"/>
            <a:ext cx="5819005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28926" y="2071678"/>
            <a:ext cx="5000660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grpSp>
        <p:nvGrpSpPr>
          <p:cNvPr id="2" name="Gruppieren 18"/>
          <p:cNvGrpSpPr/>
          <p:nvPr/>
        </p:nvGrpSpPr>
        <p:grpSpPr>
          <a:xfrm>
            <a:off x="3786182" y="428604"/>
            <a:ext cx="5072098" cy="1000132"/>
            <a:chOff x="3714744" y="2571744"/>
            <a:chExt cx="5072098" cy="1000132"/>
          </a:xfrm>
        </p:grpSpPr>
        <p:sp>
          <p:nvSpPr>
            <p:cNvPr id="7" name="Rechteck 6"/>
            <p:cNvSpPr/>
            <p:nvPr/>
          </p:nvSpPr>
          <p:spPr bwMode="auto">
            <a:xfrm>
              <a:off x="3714744" y="2928934"/>
              <a:ext cx="507209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1925" y="2571744"/>
              <a:ext cx="216241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3643312" cy="33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Mitarbeitervertretung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 im Konflikt</a:t>
              </a:r>
              <a:endParaRPr lang="de-DE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929190" y="2928934"/>
              <a:ext cx="1352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Schweigepflicht</a:t>
              </a:r>
              <a:endPara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Rechteck 39"/>
          <p:cNvSpPr>
            <a:spLocks noChangeArrowheads="1"/>
          </p:cNvSpPr>
          <p:nvPr/>
        </p:nvSpPr>
        <p:spPr bwMode="auto">
          <a:xfrm>
            <a:off x="785786" y="1643050"/>
            <a:ext cx="2731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…wann ist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eine </a:t>
            </a:r>
            <a:endParaRPr lang="de-DE" sz="14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       Geheimhaltung gerechtfertigt </a:t>
            </a:r>
            <a:endParaRPr lang="de-DE" sz="1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3428992" y="1857364"/>
            <a:ext cx="44291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          </a:t>
            </a:r>
            <a:r>
              <a:rPr lang="de-DE" sz="1600" b="1" i="1" dirty="0" smtClean="0">
                <a:solidFill>
                  <a:srgbClr val="C00000"/>
                </a:solidFill>
              </a:rPr>
              <a:t>Fast</a:t>
            </a:r>
            <a:r>
              <a:rPr lang="de-DE" sz="1600" b="1" i="1" dirty="0">
                <a:solidFill>
                  <a:srgbClr val="C00000"/>
                </a:solidFill>
              </a:rPr>
              <a:t> nichts</a:t>
            </a:r>
            <a:r>
              <a:rPr lang="de-DE" sz="1400" b="1" dirty="0">
                <a:solidFill>
                  <a:srgbClr val="C00000"/>
                </a:solidFill>
              </a:rPr>
              <a:t>, </a:t>
            </a:r>
            <a:r>
              <a:rPr lang="de-DE" sz="1400" b="1" dirty="0" smtClean="0"/>
              <a:t>was </a:t>
            </a:r>
            <a:r>
              <a:rPr lang="de-DE" sz="1400" b="1" dirty="0"/>
              <a:t>der Arbeitgeber </a:t>
            </a:r>
            <a:endParaRPr lang="de-DE" sz="1400" b="1" dirty="0" smtClean="0"/>
          </a:p>
          <a:p>
            <a:r>
              <a:rPr lang="de-DE" sz="1400" b="1" dirty="0" smtClean="0"/>
              <a:t>                 unter </a:t>
            </a:r>
            <a:r>
              <a:rPr lang="de-DE" sz="1400" b="1" dirty="0"/>
              <a:t>Geheimhaltung stellen möchte </a:t>
            </a:r>
            <a:r>
              <a:rPr lang="de-DE" sz="1400" b="1" dirty="0">
                <a:solidFill>
                  <a:srgbClr val="C00000"/>
                </a:solidFill>
              </a:rPr>
              <a:t>ist geheim</a:t>
            </a:r>
          </a:p>
        </p:txBody>
      </p:sp>
      <p:pic>
        <p:nvPicPr>
          <p:cNvPr id="13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435144" cy="714380"/>
          </a:xfrm>
          <a:prstGeom prst="rect">
            <a:avLst/>
          </a:prstGeom>
          <a:noFill/>
        </p:spPr>
      </p:pic>
      <p:sp>
        <p:nvSpPr>
          <p:cNvPr id="14" name="Rechteck 4"/>
          <p:cNvSpPr>
            <a:spLocks noChangeArrowheads="1"/>
          </p:cNvSpPr>
          <p:nvPr/>
        </p:nvSpPr>
        <p:spPr bwMode="auto">
          <a:xfrm>
            <a:off x="2786050" y="2643182"/>
            <a:ext cx="5929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Geheimhaltungspflichtig sind nur </a:t>
            </a:r>
            <a:r>
              <a:rPr lang="de-DE" sz="1600" b="1" dirty="0">
                <a:solidFill>
                  <a:srgbClr val="C00000"/>
                </a:solidFill>
              </a:rPr>
              <a:t>Betriebs- und Geschäftsgeheimnisse </a:t>
            </a:r>
          </a:p>
        </p:txBody>
      </p:sp>
      <p:sp>
        <p:nvSpPr>
          <p:cNvPr id="15" name="Rechteck 6"/>
          <p:cNvSpPr>
            <a:spLocks noChangeArrowheads="1"/>
          </p:cNvSpPr>
          <p:nvPr/>
        </p:nvSpPr>
        <p:spPr bwMode="auto">
          <a:xfrm>
            <a:off x="2500298" y="2857496"/>
            <a:ext cx="6000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Dazu reicht die bloße Bezeichnung einer Mitteilung als </a:t>
            </a:r>
            <a:r>
              <a:rPr lang="de-DE" sz="1400" b="1" dirty="0">
                <a:solidFill>
                  <a:srgbClr val="C00000"/>
                </a:solidFill>
              </a:rPr>
              <a:t>„vertraulich“ </a:t>
            </a:r>
            <a:r>
              <a:rPr lang="de-DE" sz="1400" b="1" dirty="0"/>
              <a:t>nicht aus</a:t>
            </a:r>
          </a:p>
        </p:txBody>
      </p:sp>
      <p:sp>
        <p:nvSpPr>
          <p:cNvPr id="16" name="Rechteck 5"/>
          <p:cNvSpPr>
            <a:spLocks noChangeArrowheads="1"/>
          </p:cNvSpPr>
          <p:nvPr/>
        </p:nvSpPr>
        <p:spPr bwMode="auto">
          <a:xfrm>
            <a:off x="2786050" y="3214686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Der Arbeitgeber muss durch </a:t>
            </a:r>
            <a:r>
              <a:rPr lang="de-DE" sz="1600" b="1" dirty="0">
                <a:solidFill>
                  <a:srgbClr val="C00000"/>
                </a:solidFill>
              </a:rPr>
              <a:t>ausdrückliche Erklärung </a:t>
            </a:r>
            <a:r>
              <a:rPr lang="de-DE" sz="1400" b="1" dirty="0" smtClean="0"/>
              <a:t>darauf </a:t>
            </a:r>
          </a:p>
          <a:p>
            <a:r>
              <a:rPr lang="de-DE" sz="1400" b="1" dirty="0" smtClean="0"/>
              <a:t>hingewiesen haben</a:t>
            </a:r>
            <a:r>
              <a:rPr lang="de-DE" sz="1400" b="1" dirty="0"/>
              <a:t>, dass er die betreffende Angelegenheit </a:t>
            </a:r>
            <a:r>
              <a:rPr lang="de-DE" sz="1400" b="1" dirty="0" smtClean="0"/>
              <a:t>als </a:t>
            </a:r>
            <a:r>
              <a:rPr lang="de-DE" sz="1400" b="1" dirty="0" smtClean="0">
                <a:solidFill>
                  <a:srgbClr val="C00000"/>
                </a:solidFill>
              </a:rPr>
              <a:t>Geschäfts-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oder </a:t>
            </a:r>
            <a:r>
              <a:rPr lang="de-DE" sz="1400" b="1" dirty="0">
                <a:solidFill>
                  <a:srgbClr val="C00000"/>
                </a:solidFill>
              </a:rPr>
              <a:t>Betriebsgeheimnis </a:t>
            </a:r>
            <a:r>
              <a:rPr lang="de-DE" sz="1400" b="1" dirty="0"/>
              <a:t>ansieht, </a:t>
            </a:r>
            <a:r>
              <a:rPr lang="de-DE" sz="1400" b="1" dirty="0" smtClean="0"/>
              <a:t>über </a:t>
            </a:r>
            <a:r>
              <a:rPr lang="de-DE" sz="1400" b="1" dirty="0"/>
              <a:t>das Stillschweigen zu halten ist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57488" y="4714884"/>
            <a:ext cx="5643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14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Konstruktionszeichnungen</a:t>
            </a:r>
            <a:r>
              <a:rPr lang="de-DE" sz="1400" i="1" dirty="0">
                <a:latin typeface="+mn-lt"/>
                <a:ea typeface="Times New Roman" pitchFamily="18" charset="0"/>
                <a:cs typeface="Times New Roman" pitchFamily="18" charset="0"/>
              </a:rPr>
              <a:t>, Herstellungsverfahren, </a:t>
            </a:r>
            <a:r>
              <a:rPr lang="de-DE" sz="14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Versuchsprotokolle</a:t>
            </a:r>
            <a:r>
              <a:rPr lang="de-DE" sz="1400" i="1" dirty="0">
                <a:latin typeface="+mn-lt"/>
                <a:ea typeface="Times New Roman" pitchFamily="18" charset="0"/>
                <a:cs typeface="Times New Roman" pitchFamily="18" charset="0"/>
              </a:rPr>
              <a:t>, Rezepturen, Unterlagen über neue Verfahren</a:t>
            </a:r>
            <a:endParaRPr lang="de-DE" sz="1400" i="1" dirty="0"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786050" y="5286388"/>
            <a:ext cx="57864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1400" i="1" dirty="0" smtClean="0">
                <a:ea typeface="Times New Roman" pitchFamily="18" charset="0"/>
                <a:cs typeface="Times New Roman" pitchFamily="18" charset="0"/>
              </a:rPr>
              <a:t>Kalkulationsunterlagen, getätigte oder beabsichtigte Vertragsabschlüsse, </a:t>
            </a:r>
            <a:r>
              <a:rPr lang="de-DE" sz="1400" i="1" dirty="0">
                <a:latin typeface="+mn-lt"/>
                <a:ea typeface="Times New Roman" pitchFamily="18" charset="0"/>
                <a:cs typeface="Times New Roman" pitchFamily="18" charset="0"/>
              </a:rPr>
              <a:t>Unterlagen über die Zahlungsfähigkeit </a:t>
            </a:r>
            <a:r>
              <a:rPr lang="de-DE" sz="14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des Unternehmens,</a:t>
            </a:r>
            <a:r>
              <a:rPr lang="de-DE" sz="1400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Kundenlisten </a:t>
            </a:r>
          </a:p>
          <a:p>
            <a:pPr eaLnBrk="0" hangingPunct="0">
              <a:defRPr/>
            </a:pPr>
            <a:r>
              <a:rPr lang="de-DE" sz="14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und </a:t>
            </a:r>
            <a:r>
              <a:rPr lang="de-DE" sz="1400" i="1" dirty="0">
                <a:latin typeface="+mn-lt"/>
                <a:ea typeface="Times New Roman" pitchFamily="18" charset="0"/>
                <a:cs typeface="Times New Roman" pitchFamily="18" charset="0"/>
              </a:rPr>
              <a:t>-karteien</a:t>
            </a:r>
            <a:endParaRPr lang="de-DE" sz="1400" i="1" dirty="0">
              <a:latin typeface="+mn-l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42910" y="5214950"/>
            <a:ext cx="171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b="1" dirty="0" smtClean="0">
                <a:ea typeface="Times New Roman" pitchFamily="18" charset="0"/>
                <a:cs typeface="Times New Roman" pitchFamily="18" charset="0"/>
              </a:rPr>
              <a:t>         Beispiele für </a:t>
            </a:r>
          </a:p>
          <a:p>
            <a:pPr eaLnBrk="0" hangingPunct="0">
              <a:defRPr/>
            </a:pPr>
            <a:r>
              <a:rPr lang="de-DE" sz="12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     Betriebsgeheimnisse</a:t>
            </a:r>
            <a:endParaRPr lang="de-DE" sz="1200" b="1" dirty="0"/>
          </a:p>
        </p:txBody>
      </p:sp>
      <p:sp>
        <p:nvSpPr>
          <p:cNvPr id="23" name="Rechteck 22"/>
          <p:cNvSpPr/>
          <p:nvPr/>
        </p:nvSpPr>
        <p:spPr>
          <a:xfrm>
            <a:off x="642910" y="4714884"/>
            <a:ext cx="1738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b="1" dirty="0" smtClean="0">
                <a:ea typeface="Times New Roman" pitchFamily="18" charset="0"/>
                <a:cs typeface="Times New Roman" pitchFamily="18" charset="0"/>
              </a:rPr>
              <a:t>         Beispiele für </a:t>
            </a:r>
          </a:p>
          <a:p>
            <a:pPr eaLnBrk="0" hangingPunct="0">
              <a:defRPr/>
            </a:pPr>
            <a:r>
              <a:rPr lang="de-DE" sz="12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   Geschäftsgeheimnisse</a:t>
            </a:r>
            <a:endParaRPr lang="de-DE" sz="1200" b="1" dirty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428860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428860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428860" y="492919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786050" y="4071942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Eine Angelegenheit kann jedoch nicht </a:t>
            </a:r>
            <a:r>
              <a:rPr lang="de-DE" sz="1200" b="1" i="1" dirty="0" smtClean="0">
                <a:solidFill>
                  <a:srgbClr val="C00000"/>
                </a:solidFill>
              </a:rPr>
              <a:t>willkürlich</a:t>
            </a:r>
            <a:r>
              <a:rPr lang="de-DE" sz="1200" b="1" i="1" dirty="0" smtClean="0"/>
              <a:t> zum Geschäftsgeheimnis gemacht </a:t>
            </a:r>
          </a:p>
          <a:p>
            <a:r>
              <a:rPr lang="de-DE" sz="1200" b="1" i="1" dirty="0" smtClean="0"/>
              <a:t>werden, vielmehr ist ein </a:t>
            </a:r>
            <a:r>
              <a:rPr lang="de-DE" sz="1200" b="1" i="1" dirty="0" smtClean="0">
                <a:solidFill>
                  <a:srgbClr val="C00000"/>
                </a:solidFill>
              </a:rPr>
              <a:t>objektives Geheimhaltungsinteresse </a:t>
            </a:r>
            <a:r>
              <a:rPr lang="de-DE" sz="1200" b="1" i="1" dirty="0" smtClean="0"/>
              <a:t>erforderlich</a:t>
            </a:r>
            <a:endParaRPr lang="de-DE" sz="1200" b="1" i="1" dirty="0"/>
          </a:p>
        </p:txBody>
      </p:sp>
      <p:sp>
        <p:nvSpPr>
          <p:cNvPr id="37" name="Rechteck 36"/>
          <p:cNvSpPr/>
          <p:nvPr/>
        </p:nvSpPr>
        <p:spPr>
          <a:xfrm>
            <a:off x="4357686" y="6143644"/>
            <a:ext cx="4286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http://www.nci-net.de/Archiv/Betriebsrat/BR-Rechte-Vertraulichkeit/Geheimhaltungspflicht.html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22" grpId="0"/>
      <p:bldP spid="23" grpId="0"/>
      <p:bldP spid="24" grpId="0" animBg="1"/>
      <p:bldP spid="27" grpId="0" animBg="1"/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43240" y="5643578"/>
            <a:ext cx="5214974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3" name="Rechteck 22"/>
          <p:cNvSpPr/>
          <p:nvPr/>
        </p:nvSpPr>
        <p:spPr bwMode="auto">
          <a:xfrm>
            <a:off x="2643174" y="4500570"/>
            <a:ext cx="6000792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643174" y="3857629"/>
            <a:ext cx="6000792" cy="5000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643174" y="2857496"/>
            <a:ext cx="600079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74808" name="Rechteck 4"/>
          <p:cNvSpPr>
            <a:spLocks noChangeArrowheads="1"/>
          </p:cNvSpPr>
          <p:nvPr/>
        </p:nvSpPr>
        <p:spPr bwMode="auto">
          <a:xfrm>
            <a:off x="2786050" y="2928934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/>
              <a:t>der Geheimhaltungspflicht unterliegen </a:t>
            </a:r>
            <a:r>
              <a:rPr lang="de-DE" sz="1400" b="1" dirty="0"/>
              <a:t>nur </a:t>
            </a:r>
            <a:r>
              <a:rPr lang="de-DE" sz="1400" b="1" dirty="0" smtClean="0"/>
              <a:t>Tatsachen,</a:t>
            </a:r>
            <a:r>
              <a:rPr lang="de-DE" sz="1400" b="1" dirty="0"/>
              <a:t> </a:t>
            </a:r>
            <a:r>
              <a:rPr lang="de-DE" sz="1400" b="1" dirty="0" smtClean="0"/>
              <a:t>die </a:t>
            </a:r>
            <a:r>
              <a:rPr lang="de-DE" sz="1400" b="1" dirty="0"/>
              <a:t>bei Bekanntgabe, </a:t>
            </a:r>
            <a:r>
              <a:rPr lang="de-DE" sz="1400" b="1" dirty="0" smtClean="0"/>
              <a:t>die </a:t>
            </a:r>
            <a:r>
              <a:rPr lang="de-DE" sz="1400" b="1" dirty="0">
                <a:solidFill>
                  <a:srgbClr val="C00000"/>
                </a:solidFill>
              </a:rPr>
              <a:t>Wettbewerbsfähigkeit der Konkurrenz </a:t>
            </a:r>
            <a:r>
              <a:rPr lang="de-DE" sz="1400" b="1" dirty="0" smtClean="0"/>
              <a:t>steigern </a:t>
            </a:r>
            <a:r>
              <a:rPr lang="de-DE" sz="1400" b="1" dirty="0"/>
              <a:t>könnten. </a:t>
            </a:r>
          </a:p>
        </p:txBody>
      </p:sp>
      <p:sp>
        <p:nvSpPr>
          <p:cNvPr id="31756" name="Rechteck 40"/>
          <p:cNvSpPr>
            <a:spLocks noChangeArrowheads="1"/>
          </p:cNvSpPr>
          <p:nvPr/>
        </p:nvSpPr>
        <p:spPr bwMode="auto">
          <a:xfrm>
            <a:off x="2786050" y="3357562"/>
            <a:ext cx="5715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Pläne </a:t>
            </a:r>
            <a:r>
              <a:rPr lang="de-DE" sz="1400" b="1" dirty="0"/>
              <a:t>ob und wie ein Arbeitgeber </a:t>
            </a:r>
            <a:r>
              <a:rPr lang="de-DE" sz="1400" b="1" dirty="0">
                <a:solidFill>
                  <a:srgbClr val="0000FF"/>
                </a:solidFill>
              </a:rPr>
              <a:t>Stellenabbau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 smtClean="0"/>
              <a:t>betreibt, zählen nicht dazu </a:t>
            </a:r>
            <a:r>
              <a:rPr lang="de-DE" sz="1400" b="1" dirty="0" smtClean="0">
                <a:solidFill>
                  <a:srgbClr val="C00000"/>
                </a:solidFill>
              </a:rPr>
              <a:t>   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74806" name="Rechteck 41"/>
          <p:cNvSpPr>
            <a:spLocks noChangeArrowheads="1"/>
          </p:cNvSpPr>
          <p:nvPr/>
        </p:nvSpPr>
        <p:spPr bwMode="auto">
          <a:xfrm>
            <a:off x="2786050" y="385762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C00000"/>
                </a:solidFill>
              </a:rPr>
              <a:t>Das BAG betont extra, </a:t>
            </a:r>
            <a:r>
              <a:rPr lang="de-DE" sz="1400" b="1" dirty="0"/>
              <a:t>dass sogar bei geheimhaltungspflichtigen Dingen </a:t>
            </a:r>
            <a:endParaRPr lang="de-DE" sz="1400" b="1" dirty="0" smtClean="0"/>
          </a:p>
          <a:p>
            <a:r>
              <a:rPr lang="de-DE" sz="1400" b="1" dirty="0" smtClean="0"/>
              <a:t>die </a:t>
            </a:r>
            <a:r>
              <a:rPr lang="de-DE" sz="1400" b="1" dirty="0">
                <a:solidFill>
                  <a:srgbClr val="C00000"/>
                </a:solidFill>
              </a:rPr>
              <a:t>berechtigten Interessen der Belegschaft </a:t>
            </a:r>
            <a:r>
              <a:rPr lang="de-DE" sz="1400" b="1" dirty="0"/>
              <a:t>zu berücksichtigen sind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74787" name="Rechteck 61"/>
          <p:cNvSpPr>
            <a:spLocks noChangeArrowheads="1"/>
          </p:cNvSpPr>
          <p:nvPr/>
        </p:nvSpPr>
        <p:spPr bwMode="auto">
          <a:xfrm>
            <a:off x="2786050" y="4500570"/>
            <a:ext cx="58579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Die Schweigepflicht findet dort ihre Grenze, </a:t>
            </a:r>
            <a:r>
              <a:rPr lang="de-DE" sz="1400" b="1" dirty="0" smtClean="0"/>
              <a:t>wo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auch unter </a:t>
            </a:r>
            <a:r>
              <a:rPr lang="de-DE" sz="1400" b="1" dirty="0">
                <a:solidFill>
                  <a:srgbClr val="C00000"/>
                </a:solidFill>
              </a:rPr>
              <a:t>Abwägung der Interessen der Dienststelle </a:t>
            </a:r>
            <a:r>
              <a:rPr lang="de-DE" sz="1400" b="1" dirty="0" smtClean="0">
                <a:solidFill>
                  <a:srgbClr val="C00000"/>
                </a:solidFill>
              </a:rPr>
              <a:t>oder des Mitarbeiters</a:t>
            </a:r>
            <a:r>
              <a:rPr lang="de-DE" sz="1400" b="1" dirty="0"/>
              <a:t>, </a:t>
            </a:r>
            <a:endParaRPr lang="de-DE" sz="1400" b="1" dirty="0" smtClean="0"/>
          </a:p>
          <a:p>
            <a:r>
              <a:rPr lang="de-DE" sz="1400" b="1" dirty="0" smtClean="0"/>
              <a:t>eine </a:t>
            </a:r>
            <a:r>
              <a:rPr lang="de-DE" sz="1400" b="1" dirty="0"/>
              <a:t>Pflicht zur Mitteilung besteht.</a:t>
            </a:r>
          </a:p>
        </p:txBody>
      </p:sp>
      <p:sp>
        <p:nvSpPr>
          <p:cNvPr id="38924" name="Rechteck 85"/>
          <p:cNvSpPr>
            <a:spLocks noChangeArrowheads="1"/>
          </p:cNvSpPr>
          <p:nvPr/>
        </p:nvSpPr>
        <p:spPr bwMode="auto">
          <a:xfrm>
            <a:off x="714348" y="1643050"/>
            <a:ext cx="2752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i="1" dirty="0">
                <a:solidFill>
                  <a:srgbClr val="C00000"/>
                </a:solidFill>
              </a:rPr>
              <a:t>…was sind </a:t>
            </a:r>
            <a:r>
              <a:rPr lang="de-DE" b="1" i="1" dirty="0"/>
              <a:t>keine</a:t>
            </a:r>
            <a:r>
              <a:rPr lang="de-DE" b="1" i="1" dirty="0">
                <a:solidFill>
                  <a:srgbClr val="C00000"/>
                </a:solidFill>
              </a:rPr>
              <a:t> </a:t>
            </a:r>
            <a:r>
              <a:rPr lang="de-DE" sz="1600" b="1" i="1" dirty="0">
                <a:solidFill>
                  <a:srgbClr val="C00000"/>
                </a:solidFill>
              </a:rPr>
              <a:t>Geheimnisse</a:t>
            </a:r>
          </a:p>
        </p:txBody>
      </p:sp>
      <p:sp>
        <p:nvSpPr>
          <p:cNvPr id="55" name="Rechteck 54"/>
          <p:cNvSpPr/>
          <p:nvPr/>
        </p:nvSpPr>
        <p:spPr>
          <a:xfrm>
            <a:off x="714348" y="3929066"/>
            <a:ext cx="1551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BAG Rechtsprechung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4500562" y="6429396"/>
            <a:ext cx="43577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http://www.nci-net.de/Archiv/Betriebsrat/BR-Rechte-Vertraulichkeit/Geheimhaltungspflicht.html</a:t>
            </a:r>
            <a:endParaRPr lang="de-DE" sz="800" dirty="0"/>
          </a:p>
        </p:txBody>
      </p:sp>
      <p:sp>
        <p:nvSpPr>
          <p:cNvPr id="57" name="Rechteck 56"/>
          <p:cNvSpPr/>
          <p:nvPr/>
        </p:nvSpPr>
        <p:spPr>
          <a:xfrm>
            <a:off x="3000364" y="2214554"/>
            <a:ext cx="5000660" cy="2143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58" name="Rechteck 3"/>
          <p:cNvSpPr>
            <a:spLocks noChangeArrowheads="1"/>
          </p:cNvSpPr>
          <p:nvPr/>
        </p:nvSpPr>
        <p:spPr bwMode="auto">
          <a:xfrm>
            <a:off x="2643174" y="1857364"/>
            <a:ext cx="5072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                  Keine </a:t>
            </a:r>
            <a:r>
              <a:rPr lang="de-DE" sz="1400" b="1" dirty="0"/>
              <a:t>Betriebs- oder Geschäftsgeheimnisse </a:t>
            </a:r>
          </a:p>
          <a:p>
            <a:pPr algn="r"/>
            <a:r>
              <a:rPr lang="de-DE" sz="1600" b="1" dirty="0"/>
              <a:t>sind </a:t>
            </a:r>
            <a:r>
              <a:rPr lang="de-DE" sz="1600" b="1" dirty="0">
                <a:solidFill>
                  <a:srgbClr val="C00000"/>
                </a:solidFill>
              </a:rPr>
              <a:t>die Auswirkungen </a:t>
            </a:r>
            <a:r>
              <a:rPr lang="de-DE" sz="1600" b="1" dirty="0"/>
              <a:t>unternehmerischer </a:t>
            </a:r>
            <a:r>
              <a:rPr lang="de-DE" sz="1600" b="1" dirty="0" smtClean="0"/>
              <a:t>Planungen </a:t>
            </a:r>
          </a:p>
          <a:p>
            <a:pPr algn="r"/>
            <a:r>
              <a:rPr lang="de-DE" sz="1400" b="1" dirty="0" smtClean="0"/>
              <a:t>und </a:t>
            </a:r>
            <a:r>
              <a:rPr lang="de-DE" sz="1400" b="1" dirty="0" smtClean="0">
                <a:solidFill>
                  <a:srgbClr val="C00000"/>
                </a:solidFill>
              </a:rPr>
              <a:t>Maßnahmen</a:t>
            </a:r>
            <a:r>
              <a:rPr lang="de-DE" sz="1400" b="1" dirty="0" smtClean="0">
                <a:solidFill>
                  <a:srgbClr val="0000FF"/>
                </a:solidFill>
              </a:rPr>
              <a:t> auf den Arbeitnehmer</a:t>
            </a:r>
            <a:endParaRPr lang="de-DE" sz="1400" b="1" dirty="0">
              <a:solidFill>
                <a:srgbClr val="0000FF"/>
              </a:solidFill>
            </a:endParaRPr>
          </a:p>
        </p:txBody>
      </p:sp>
      <p:grpSp>
        <p:nvGrpSpPr>
          <p:cNvPr id="59" name="Gruppieren 18"/>
          <p:cNvGrpSpPr/>
          <p:nvPr/>
        </p:nvGrpSpPr>
        <p:grpSpPr>
          <a:xfrm>
            <a:off x="3786182" y="428604"/>
            <a:ext cx="5072098" cy="1000132"/>
            <a:chOff x="3714744" y="2571744"/>
            <a:chExt cx="5072098" cy="1000132"/>
          </a:xfrm>
        </p:grpSpPr>
        <p:sp>
          <p:nvSpPr>
            <p:cNvPr id="60" name="Rechteck 59"/>
            <p:cNvSpPr/>
            <p:nvPr/>
          </p:nvSpPr>
          <p:spPr bwMode="auto">
            <a:xfrm>
              <a:off x="3714744" y="2928934"/>
              <a:ext cx="507209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1925" y="2571744"/>
              <a:ext cx="216241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Textfeld 61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3643312" cy="33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Mitarbeitervertretung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 im Konflikt</a:t>
              </a:r>
              <a:endParaRPr lang="de-DE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4929190" y="2928934"/>
              <a:ext cx="1352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Schweigepflicht</a:t>
              </a:r>
              <a:endPara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4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57298"/>
            <a:ext cx="435144" cy="714380"/>
          </a:xfrm>
          <a:prstGeom prst="rect">
            <a:avLst/>
          </a:prstGeom>
          <a:noFill/>
        </p:spPr>
      </p:pic>
      <p:sp>
        <p:nvSpPr>
          <p:cNvPr id="65" name="Rechteck 64"/>
          <p:cNvSpPr/>
          <p:nvPr/>
        </p:nvSpPr>
        <p:spPr>
          <a:xfrm>
            <a:off x="2786050" y="5357826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MAV darf sich durch § 22 MVG auf keinen Fall </a:t>
            </a:r>
          </a:p>
          <a:p>
            <a:r>
              <a:rPr lang="de-DE" sz="1400" b="1" dirty="0" smtClean="0"/>
              <a:t>zu einer </a:t>
            </a:r>
            <a:r>
              <a:rPr lang="de-DE" sz="1600" b="1" dirty="0" smtClean="0">
                <a:solidFill>
                  <a:srgbClr val="C00000"/>
                </a:solidFill>
              </a:rPr>
              <a:t>Geheimratspolitik</a:t>
            </a:r>
            <a:r>
              <a:rPr lang="de-DE" sz="1400" b="1" dirty="0" smtClean="0"/>
              <a:t> gegenüber der Belegschaft verleiten lassen oder sie sogar missbrauchen</a:t>
            </a:r>
            <a:endParaRPr lang="de-DE" sz="1400" b="1" dirty="0"/>
          </a:p>
        </p:txBody>
      </p:sp>
      <p:sp>
        <p:nvSpPr>
          <p:cNvPr id="66" name="Rechteck 6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285984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1928794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85984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85984" y="342900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756" grpId="0"/>
      <p:bldP spid="55" grpId="0"/>
      <p:bldP spid="57" grpId="0" animBg="1"/>
      <p:bldP spid="58" grpId="0"/>
      <p:bldP spid="25" grpId="0" animBg="1"/>
      <p:bldP spid="26" grpId="0" animBg="1"/>
      <p:bldP spid="27" grpId="0" animBg="1"/>
      <p:bldP spid="2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/>
          <p:cNvSpPr/>
          <p:nvPr/>
        </p:nvSpPr>
        <p:spPr>
          <a:xfrm>
            <a:off x="3286116" y="2000240"/>
            <a:ext cx="478634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49" name="Rechteck 48"/>
          <p:cNvSpPr/>
          <p:nvPr/>
        </p:nvSpPr>
        <p:spPr>
          <a:xfrm>
            <a:off x="0" y="0"/>
            <a:ext cx="271461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435144" cy="714380"/>
          </a:xfrm>
          <a:prstGeom prst="rect">
            <a:avLst/>
          </a:prstGeom>
          <a:noFill/>
        </p:spPr>
      </p:pic>
      <p:sp>
        <p:nvSpPr>
          <p:cNvPr id="30" name="Textfeld 5"/>
          <p:cNvSpPr txBox="1">
            <a:spLocks noChangeArrowheads="1"/>
          </p:cNvSpPr>
          <p:nvPr/>
        </p:nvSpPr>
        <p:spPr bwMode="auto">
          <a:xfrm>
            <a:off x="571472" y="1714488"/>
            <a:ext cx="2286016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 smtClean="0">
                <a:cs typeface="Arial" pitchFamily="34" charset="0"/>
              </a:rPr>
              <a:t>Schweigepflicht oder </a:t>
            </a:r>
            <a:endParaRPr lang="de-DE" sz="1200" i="1" dirty="0" smtClean="0">
              <a:cs typeface="Arial" pitchFamily="34" charset="0"/>
            </a:endParaRPr>
          </a:p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          Informationspflicht</a:t>
            </a:r>
            <a:endParaRPr lang="de-DE" sz="1400" i="1" dirty="0">
              <a:cs typeface="Arial" pitchFamily="34" charset="0"/>
            </a:endParaRPr>
          </a:p>
        </p:txBody>
      </p:sp>
      <p:sp>
        <p:nvSpPr>
          <p:cNvPr id="75788" name="Rechteck 24"/>
          <p:cNvSpPr>
            <a:spLocks noChangeArrowheads="1"/>
          </p:cNvSpPr>
          <p:nvPr/>
        </p:nvSpPr>
        <p:spPr bwMode="auto">
          <a:xfrm>
            <a:off x="3000364" y="1785926"/>
            <a:ext cx="5715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Dem Arbeitgeber sollte </a:t>
            </a:r>
            <a:r>
              <a:rPr lang="de-DE" sz="1600" b="1" dirty="0">
                <a:solidFill>
                  <a:srgbClr val="C00000"/>
                </a:solidFill>
              </a:rPr>
              <a:t>von vornherein klar und deutlich </a:t>
            </a:r>
            <a:endParaRPr lang="de-DE" sz="1600" b="1" dirty="0" smtClean="0">
              <a:solidFill>
                <a:srgbClr val="C00000"/>
              </a:solidFill>
            </a:endParaRPr>
          </a:p>
          <a:p>
            <a:r>
              <a:rPr lang="de-DE" sz="1400" b="1" dirty="0" smtClean="0"/>
              <a:t>gesagt </a:t>
            </a:r>
            <a:r>
              <a:rPr lang="de-DE" sz="1400" b="1" dirty="0"/>
              <a:t>werden, </a:t>
            </a:r>
            <a:r>
              <a:rPr lang="de-DE" sz="1400" b="1" dirty="0" smtClean="0">
                <a:solidFill>
                  <a:srgbClr val="C00000"/>
                </a:solidFill>
              </a:rPr>
              <a:t>dass </a:t>
            </a:r>
            <a:r>
              <a:rPr lang="de-DE" sz="1400" b="1" dirty="0">
                <a:solidFill>
                  <a:srgbClr val="C00000"/>
                </a:solidFill>
              </a:rPr>
              <a:t>die MAV </a:t>
            </a:r>
            <a:r>
              <a:rPr lang="de-DE" sz="1600" b="1" dirty="0">
                <a:solidFill>
                  <a:srgbClr val="C00000"/>
                </a:solidFill>
              </a:rPr>
              <a:t>nicht daran denkt</a:t>
            </a:r>
            <a:r>
              <a:rPr lang="de-DE" sz="1400" b="1" dirty="0"/>
              <a:t>, negative Auswirkungen </a:t>
            </a:r>
            <a:endParaRPr lang="de-DE" sz="1400" b="1" dirty="0" smtClean="0"/>
          </a:p>
          <a:p>
            <a:r>
              <a:rPr lang="de-DE" sz="1400" b="1" dirty="0" smtClean="0"/>
              <a:t>von </a:t>
            </a:r>
            <a:r>
              <a:rPr lang="de-DE" sz="1400" b="1" dirty="0"/>
              <a:t>Maßnahmen </a:t>
            </a:r>
            <a:r>
              <a:rPr lang="de-DE" sz="1400" b="1" dirty="0" smtClean="0"/>
              <a:t>auf </a:t>
            </a:r>
            <a:r>
              <a:rPr lang="de-DE" sz="1400" b="1" dirty="0"/>
              <a:t>die Beschäftigten </a:t>
            </a:r>
            <a:r>
              <a:rPr lang="de-DE" sz="1600" b="1" dirty="0">
                <a:solidFill>
                  <a:srgbClr val="C00000"/>
                </a:solidFill>
              </a:rPr>
              <a:t>geheim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/>
              <a:t>zu halten.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2928926" y="3000372"/>
            <a:ext cx="5715040" cy="646331"/>
            <a:chOff x="2928926" y="3000372"/>
            <a:chExt cx="5715040" cy="646331"/>
          </a:xfrm>
        </p:grpSpPr>
        <p:sp>
          <p:nvSpPr>
            <p:cNvPr id="44" name="Rechteck 43"/>
            <p:cNvSpPr/>
            <p:nvPr/>
          </p:nvSpPr>
          <p:spPr bwMode="auto">
            <a:xfrm>
              <a:off x="2928926" y="3000372"/>
              <a:ext cx="5715040" cy="64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3071802" y="3000372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i="1" dirty="0" smtClean="0"/>
                <a:t>Denn der Arbeitgeber kann </a:t>
              </a:r>
              <a:r>
                <a:rPr lang="de-DE" sz="1200" b="1" i="1" dirty="0" smtClean="0"/>
                <a:t>Mitarbeitern</a:t>
              </a:r>
              <a:r>
                <a:rPr lang="de-DE" sz="1200" i="1" dirty="0" smtClean="0"/>
                <a:t>, die </a:t>
              </a:r>
              <a:r>
                <a:rPr lang="de-DE" sz="1200" b="1" i="1" dirty="0" smtClean="0"/>
                <a:t>Diskussion</a:t>
              </a:r>
              <a:r>
                <a:rPr lang="de-DE" sz="1200" b="1" i="1" dirty="0" smtClean="0">
                  <a:solidFill>
                    <a:srgbClr val="C00000"/>
                  </a:solidFill>
                </a:rPr>
                <a:t> </a:t>
              </a:r>
            </a:p>
            <a:p>
              <a:r>
                <a:rPr lang="de-DE" sz="1200" b="1" i="1" dirty="0" smtClean="0">
                  <a:solidFill>
                    <a:srgbClr val="C00000"/>
                  </a:solidFill>
                </a:rPr>
                <a:t>und Verbreitung über Mutmaßungen </a:t>
              </a:r>
              <a:r>
                <a:rPr lang="de-DE" sz="1200" i="1" dirty="0" smtClean="0"/>
                <a:t>zu bestimmten Themen, </a:t>
              </a:r>
              <a:r>
                <a:rPr lang="de-DE" sz="1200" b="1" i="1" dirty="0" smtClean="0"/>
                <a:t>wie Stellenabbau </a:t>
              </a:r>
            </a:p>
            <a:p>
              <a:r>
                <a:rPr lang="de-DE" sz="1200" b="1" i="1" dirty="0" smtClean="0"/>
                <a:t>nicht so einfach </a:t>
              </a:r>
              <a:r>
                <a:rPr lang="de-DE" sz="1200" i="1" dirty="0" smtClean="0"/>
                <a:t>unter Berufung auf die Schweigepflicht </a:t>
              </a:r>
              <a:r>
                <a:rPr lang="de-DE" sz="1200" b="1" i="1" dirty="0" smtClean="0">
                  <a:solidFill>
                    <a:srgbClr val="C00000"/>
                  </a:solidFill>
                </a:rPr>
                <a:t>verbieten</a:t>
              </a:r>
              <a:r>
                <a:rPr lang="de-DE" sz="1200" i="1" dirty="0" smtClean="0"/>
                <a:t>. </a:t>
              </a:r>
              <a:endParaRPr lang="de-DE" sz="1200" i="1" dirty="0"/>
            </a:p>
          </p:txBody>
        </p:sp>
      </p:grpSp>
      <p:grpSp>
        <p:nvGrpSpPr>
          <p:cNvPr id="8" name="Gruppieren 18"/>
          <p:cNvGrpSpPr/>
          <p:nvPr/>
        </p:nvGrpSpPr>
        <p:grpSpPr>
          <a:xfrm>
            <a:off x="3714744" y="357166"/>
            <a:ext cx="5072098" cy="1000132"/>
            <a:chOff x="3714744" y="2571744"/>
            <a:chExt cx="5072098" cy="1000132"/>
          </a:xfrm>
        </p:grpSpPr>
        <p:sp>
          <p:nvSpPr>
            <p:cNvPr id="9" name="Rechteck 8"/>
            <p:cNvSpPr/>
            <p:nvPr/>
          </p:nvSpPr>
          <p:spPr bwMode="auto">
            <a:xfrm>
              <a:off x="3714744" y="2928934"/>
              <a:ext cx="5072098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1925" y="2571744"/>
              <a:ext cx="216241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feld 10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3643312" cy="33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Mitarbeitervertretung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 im Konflikt</a:t>
              </a:r>
              <a:endParaRPr lang="de-DE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29190" y="2928934"/>
              <a:ext cx="1352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Schweigepflicht</a:t>
              </a:r>
              <a:endPara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2214546" y="2714620"/>
            <a:ext cx="650085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 smtClean="0">
                <a:cs typeface="Arial" pitchFamily="34" charset="0"/>
              </a:rPr>
              <a:t>…nur der offene Umgang mit „drohendem Unheil“ verhindert die destruktive Gerüchteküche.   </a:t>
            </a:r>
            <a:endParaRPr lang="de-DE" sz="1400" i="1" dirty="0">
              <a:cs typeface="Arial" pitchFamily="34" charset="0"/>
            </a:endParaRP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571472" y="2928934"/>
            <a:ext cx="214314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          deshalb</a:t>
            </a:r>
          </a:p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          Informationspflicht</a:t>
            </a:r>
          </a:p>
          <a:p>
            <a:pPr>
              <a:defRPr/>
            </a:pP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statt </a:t>
            </a:r>
            <a:r>
              <a:rPr lang="de-DE" sz="1200" b="1" i="1" dirty="0" smtClean="0">
                <a:cs typeface="Arial" pitchFamily="34" charset="0"/>
              </a:rPr>
              <a:t>Schweigepflicht</a:t>
            </a:r>
            <a:endParaRPr lang="de-DE" sz="1200" i="1" dirty="0">
              <a:cs typeface="Arial" pitchFamily="34" charset="0"/>
            </a:endParaRPr>
          </a:p>
        </p:txBody>
      </p:sp>
      <p:sp>
        <p:nvSpPr>
          <p:cNvPr id="17" name="Rechteck 15"/>
          <p:cNvSpPr>
            <a:spLocks noChangeArrowheads="1"/>
          </p:cNvSpPr>
          <p:nvPr/>
        </p:nvSpPr>
        <p:spPr bwMode="auto">
          <a:xfrm>
            <a:off x="785786" y="5429264"/>
            <a:ext cx="1538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Schwarzes Brett</a:t>
            </a:r>
          </a:p>
        </p:txBody>
      </p:sp>
      <p:grpSp>
        <p:nvGrpSpPr>
          <p:cNvPr id="18" name="Gruppieren 36"/>
          <p:cNvGrpSpPr>
            <a:grpSpLocks/>
          </p:cNvGrpSpPr>
          <p:nvPr/>
        </p:nvGrpSpPr>
        <p:grpSpPr bwMode="auto">
          <a:xfrm>
            <a:off x="785785" y="4357694"/>
            <a:ext cx="1552757" cy="1022157"/>
            <a:chOff x="428612" y="3286142"/>
            <a:chExt cx="1552394" cy="1021912"/>
          </a:xfrm>
        </p:grpSpPr>
        <p:sp>
          <p:nvSpPr>
            <p:cNvPr id="19" name="Rechteck 15"/>
            <p:cNvSpPr>
              <a:spLocks noChangeArrowheads="1"/>
            </p:cNvSpPr>
            <p:nvPr/>
          </p:nvSpPr>
          <p:spPr bwMode="auto">
            <a:xfrm>
              <a:off x="500034" y="3286142"/>
              <a:ext cx="1188958" cy="36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MAV-Infos</a:t>
              </a:r>
            </a:p>
          </p:txBody>
        </p:sp>
        <p:sp>
          <p:nvSpPr>
            <p:cNvPr id="20" name="Rechteck 15"/>
            <p:cNvSpPr>
              <a:spLocks noChangeArrowheads="1"/>
            </p:cNvSpPr>
            <p:nvPr/>
          </p:nvSpPr>
          <p:spPr bwMode="auto">
            <a:xfrm>
              <a:off x="428612" y="3786088"/>
              <a:ext cx="1171393" cy="30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cs typeface="Arial" pitchFamily="34" charset="0"/>
                </a:rPr>
                <a:t>..per </a:t>
              </a:r>
              <a:r>
                <a:rPr lang="de-DE" sz="1400" b="1" dirty="0" smtClean="0">
                  <a:cs typeface="Arial" pitchFamily="34" charset="0"/>
                </a:rPr>
                <a:t>Intranet</a:t>
              </a:r>
              <a:endParaRPr lang="de-DE" sz="1400" b="1" dirty="0">
                <a:cs typeface="Arial" pitchFamily="34" charset="0"/>
              </a:endParaRPr>
            </a:p>
          </p:txBody>
        </p:sp>
        <p:sp>
          <p:nvSpPr>
            <p:cNvPr id="21" name="Rechteck 15"/>
            <p:cNvSpPr>
              <a:spLocks noChangeArrowheads="1"/>
            </p:cNvSpPr>
            <p:nvPr/>
          </p:nvSpPr>
          <p:spPr bwMode="auto">
            <a:xfrm>
              <a:off x="785786" y="3571876"/>
              <a:ext cx="1056453" cy="30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cs typeface="Arial" pitchFamily="34" charset="0"/>
                </a:rPr>
                <a:t>…per email </a:t>
              </a:r>
            </a:p>
          </p:txBody>
        </p:sp>
        <p:sp>
          <p:nvSpPr>
            <p:cNvPr id="22" name="Rechteck 15"/>
            <p:cNvSpPr>
              <a:spLocks noChangeArrowheads="1"/>
            </p:cNvSpPr>
            <p:nvPr/>
          </p:nvSpPr>
          <p:spPr bwMode="auto">
            <a:xfrm>
              <a:off x="642876" y="4000351"/>
              <a:ext cx="1338130" cy="30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cs typeface="Arial" pitchFamily="34" charset="0"/>
                </a:rPr>
                <a:t>…per Hauspost </a:t>
              </a:r>
            </a:p>
          </p:txBody>
        </p:sp>
      </p:grpSp>
      <p:sp>
        <p:nvSpPr>
          <p:cNvPr id="24" name="Rechteck 15"/>
          <p:cNvSpPr>
            <a:spLocks noChangeArrowheads="1"/>
          </p:cNvSpPr>
          <p:nvPr/>
        </p:nvSpPr>
        <p:spPr bwMode="auto">
          <a:xfrm>
            <a:off x="857224" y="5643578"/>
            <a:ext cx="1428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          Infos </a:t>
            </a:r>
            <a:r>
              <a:rPr lang="de-DE" sz="1200" b="1" dirty="0">
                <a:cs typeface="Arial" pitchFamily="34" charset="0"/>
              </a:rPr>
              <a:t>der </a:t>
            </a:r>
            <a:r>
              <a:rPr lang="de-DE" sz="1400" b="1" dirty="0">
                <a:cs typeface="Arial" pitchFamily="34" charset="0"/>
              </a:rPr>
              <a:t>Gewerkschaft</a:t>
            </a:r>
          </a:p>
        </p:txBody>
      </p:sp>
      <p:pic>
        <p:nvPicPr>
          <p:cNvPr id="25" name="Grafik 2" descr="verdi_Far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786454"/>
            <a:ext cx="357186" cy="3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uppieren 39"/>
          <p:cNvGrpSpPr/>
          <p:nvPr/>
        </p:nvGrpSpPr>
        <p:grpSpPr>
          <a:xfrm>
            <a:off x="2928926" y="4643446"/>
            <a:ext cx="5715040" cy="785818"/>
            <a:chOff x="2928926" y="4643446"/>
            <a:chExt cx="5715040" cy="785818"/>
          </a:xfrm>
        </p:grpSpPr>
        <p:sp>
          <p:nvSpPr>
            <p:cNvPr id="47" name="Rechteck 46"/>
            <p:cNvSpPr/>
            <p:nvPr/>
          </p:nvSpPr>
          <p:spPr>
            <a:xfrm>
              <a:off x="2928926" y="4643446"/>
              <a:ext cx="5715040" cy="785818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2" name="Textfeld 31"/>
            <p:cNvSpPr txBox="1">
              <a:spLocks noChangeArrowheads="1"/>
            </p:cNvSpPr>
            <p:nvPr/>
          </p:nvSpPr>
          <p:spPr bwMode="auto">
            <a:xfrm>
              <a:off x="3428992" y="4857760"/>
              <a:ext cx="500066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…gibt es </a:t>
              </a:r>
              <a:r>
                <a:rPr lang="de-DE" sz="1400" b="1" i="1" dirty="0" smtClean="0">
                  <a:cs typeface="Arial" pitchFamily="34" charset="0"/>
                </a:rPr>
                <a:t>spezielle Probleme oder Fragen </a:t>
              </a:r>
              <a:r>
                <a:rPr lang="de-DE" sz="1400" i="1" dirty="0" smtClean="0">
                  <a:cs typeface="Arial" pitchFamily="34" charset="0"/>
                </a:rPr>
                <a:t>in den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Arbeitsbereichen   </a:t>
              </a:r>
              <a:endParaRPr lang="de-DE" sz="1400" b="1" i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3000364" y="4643446"/>
              <a:ext cx="5191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…was </a:t>
              </a:r>
              <a:r>
                <a:rPr lang="de-DE" sz="1400" b="1" i="1" dirty="0" smtClean="0">
                  <a:cs typeface="Arial" pitchFamily="34" charset="0"/>
                </a:rPr>
                <a:t>ärgert und hindert </a:t>
              </a:r>
              <a:r>
                <a:rPr lang="de-DE" sz="1400" i="1" dirty="0" smtClean="0">
                  <a:cs typeface="Arial" pitchFamily="34" charset="0"/>
                </a:rPr>
                <a:t>die </a:t>
              </a:r>
              <a:r>
                <a:rPr lang="de-DE" sz="1400" i="1" dirty="0" err="1" smtClean="0">
                  <a:cs typeface="Arial" pitchFamily="34" charset="0"/>
                </a:rPr>
                <a:t>KollegInnen</a:t>
              </a:r>
              <a:r>
                <a:rPr lang="de-DE" sz="1400" i="1" dirty="0" smtClean="0">
                  <a:cs typeface="Arial" pitchFamily="34" charset="0"/>
                </a:rPr>
                <a:t> im täglichen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Arbeitsablauf</a:t>
              </a:r>
              <a:r>
                <a:rPr lang="de-DE" sz="1400" i="1" dirty="0" smtClean="0">
                  <a:cs typeface="Arial" pitchFamily="34" charset="0"/>
                </a:rPr>
                <a:t> </a:t>
              </a:r>
              <a:endParaRPr lang="de-DE" sz="1400" i="1" dirty="0">
                <a:cs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000364" y="5072074"/>
              <a:ext cx="5420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…welche </a:t>
              </a:r>
              <a:r>
                <a:rPr lang="de-DE" sz="1400" b="1" i="1" dirty="0" smtClean="0">
                  <a:cs typeface="Arial" pitchFamily="34" charset="0"/>
                </a:rPr>
                <a:t>Fragen zur Dienststelle </a:t>
              </a:r>
              <a:r>
                <a:rPr lang="de-DE" sz="1400" i="1" dirty="0" smtClean="0">
                  <a:cs typeface="Arial" pitchFamily="34" charset="0"/>
                </a:rPr>
                <a:t>werden der MAV immer wieder gestellt </a:t>
              </a:r>
              <a:endParaRPr lang="de-DE" sz="1400" i="1" dirty="0">
                <a:cs typeface="Arial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2643174" y="4000504"/>
            <a:ext cx="6000737" cy="523220"/>
            <a:chOff x="2643174" y="4000504"/>
            <a:chExt cx="6000737" cy="523220"/>
          </a:xfrm>
        </p:grpSpPr>
        <p:sp>
          <p:nvSpPr>
            <p:cNvPr id="48" name="Rechteck 47"/>
            <p:cNvSpPr/>
            <p:nvPr/>
          </p:nvSpPr>
          <p:spPr>
            <a:xfrm>
              <a:off x="2928926" y="4143380"/>
              <a:ext cx="5714985" cy="21431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643174" y="4000504"/>
              <a:ext cx="59908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cs typeface="Arial" pitchFamily="34" charset="0"/>
                </a:rPr>
                <a:t>Die MAV kann mit Mitarbeiterversammlungen und MAV-Infos dazu beitragen, </a:t>
              </a:r>
            </a:p>
            <a:p>
              <a:r>
                <a:rPr lang="de-DE" sz="1400" b="1" dirty="0" smtClean="0">
                  <a:cs typeface="Arial" pitchFamily="34" charset="0"/>
                </a:rPr>
                <a:t>                   dass Anliegen der Mitarbeiterschaft „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Gehör und Beachtung</a:t>
              </a:r>
              <a:r>
                <a:rPr lang="de-DE" sz="1400" b="1" dirty="0" smtClean="0">
                  <a:cs typeface="Arial" pitchFamily="34" charset="0"/>
                </a:rPr>
                <a:t>“ finden</a:t>
              </a:r>
              <a:endParaRPr lang="de-DE" sz="1400" b="1" dirty="0">
                <a:cs typeface="Arial" pitchFamily="34" charset="0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928926" y="5500702"/>
            <a:ext cx="5715040" cy="785818"/>
            <a:chOff x="2928926" y="5500702"/>
            <a:chExt cx="5715040" cy="785818"/>
          </a:xfrm>
        </p:grpSpPr>
        <p:sp>
          <p:nvSpPr>
            <p:cNvPr id="46" name="Rechteck 45"/>
            <p:cNvSpPr/>
            <p:nvPr/>
          </p:nvSpPr>
          <p:spPr>
            <a:xfrm>
              <a:off x="2928926" y="5500702"/>
              <a:ext cx="5715040" cy="785818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7" name="Textfeld 36"/>
            <p:cNvSpPr txBox="1">
              <a:spLocks noChangeArrowheads="1"/>
            </p:cNvSpPr>
            <p:nvPr/>
          </p:nvSpPr>
          <p:spPr bwMode="auto">
            <a:xfrm>
              <a:off x="3000364" y="5500702"/>
              <a:ext cx="514353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…welche Themen kann </a:t>
              </a:r>
              <a:r>
                <a:rPr lang="de-DE" sz="1400" b="1" i="1" dirty="0" smtClean="0">
                  <a:cs typeface="Arial" pitchFamily="34" charset="0"/>
                </a:rPr>
                <a:t>die </a:t>
              </a:r>
              <a:r>
                <a:rPr lang="de-DE" sz="1400" b="1" i="1" dirty="0">
                  <a:cs typeface="Arial" pitchFamily="34" charset="0"/>
                </a:rPr>
                <a:t>MAV </a:t>
              </a:r>
              <a:r>
                <a:rPr lang="de-DE" sz="1400" i="1" dirty="0" smtClean="0">
                  <a:cs typeface="Arial" pitchFamily="34" charset="0"/>
                </a:rPr>
                <a:t>selber aufarbeiten und vortragen </a:t>
              </a:r>
              <a:endParaRPr lang="de-DE" sz="1400" i="1" dirty="0">
                <a:cs typeface="Arial" pitchFamily="34" charset="0"/>
              </a:endParaRPr>
            </a:p>
          </p:txBody>
        </p:sp>
        <p:sp>
          <p:nvSpPr>
            <p:cNvPr id="38" name="Textfeld 37"/>
            <p:cNvSpPr txBox="1">
              <a:spLocks noChangeArrowheads="1"/>
            </p:cNvSpPr>
            <p:nvPr/>
          </p:nvSpPr>
          <p:spPr bwMode="auto">
            <a:xfrm>
              <a:off x="3786182" y="5715016"/>
              <a:ext cx="485778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…zu welchen Fragen soll die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Geschäftsleitung</a:t>
              </a:r>
              <a:r>
                <a:rPr lang="de-DE" sz="1400" i="1" dirty="0" smtClean="0">
                  <a:cs typeface="Arial" pitchFamily="34" charset="0"/>
                </a:rPr>
                <a:t> Stellung nehmen</a:t>
              </a:r>
              <a:endParaRPr lang="de-DE" sz="1400" i="1" dirty="0">
                <a:cs typeface="Arial" pitchFamily="34" charset="0"/>
              </a:endParaRPr>
            </a:p>
          </p:txBody>
        </p:sp>
        <p:sp>
          <p:nvSpPr>
            <p:cNvPr id="39" name="Textfeld 38"/>
            <p:cNvSpPr txBox="1">
              <a:spLocks noChangeArrowheads="1"/>
            </p:cNvSpPr>
            <p:nvPr/>
          </p:nvSpPr>
          <p:spPr bwMode="auto">
            <a:xfrm>
              <a:off x="3286116" y="5929330"/>
              <a:ext cx="492922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i="1" dirty="0" smtClean="0">
                  <a:cs typeface="Arial" pitchFamily="34" charset="0"/>
                </a:rPr>
                <a:t>…zu was könnte eine </a:t>
              </a:r>
              <a:r>
                <a:rPr lang="de-DE" sz="1400" b="1" i="1" dirty="0" smtClean="0">
                  <a:cs typeface="Arial" pitchFamily="34" charset="0"/>
                </a:rPr>
                <a:t>sachkundige Person </a:t>
              </a:r>
              <a:r>
                <a:rPr lang="de-DE" sz="1400" i="1" dirty="0" smtClean="0">
                  <a:cs typeface="Arial" pitchFamily="34" charset="0"/>
                </a:rPr>
                <a:t>eingeladen werden</a:t>
              </a:r>
              <a:endParaRPr lang="de-DE" sz="1400" i="1" dirty="0">
                <a:cs typeface="Arial" pitchFamily="34" charset="0"/>
              </a:endParaRPr>
            </a:p>
          </p:txBody>
        </p:sp>
      </p:grp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571736" y="321468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4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0"/>
            <a:ext cx="221454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3783" name="Picture 7" descr="C:\Users\Gisbert\Desktop\Seminare in Aprath 2016\Bilder ua für Seminare\freie Bilder_pixabay\3d Männchen\internet-101367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214950"/>
            <a:ext cx="957267" cy="957267"/>
          </a:xfrm>
          <a:prstGeom prst="rect">
            <a:avLst/>
          </a:prstGeom>
          <a:noFill/>
        </p:spPr>
      </p:pic>
      <p:pic>
        <p:nvPicPr>
          <p:cNvPr id="203779" name="Picture 3" descr="C:\Users\Gisbert\Desktop\Seminare in Aprath 2016\Bilder ua für Seminare\freie Bilder_pixabay\3d Männchen\help-101369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1714512" cy="1714512"/>
          </a:xfrm>
          <a:prstGeom prst="rect">
            <a:avLst/>
          </a:prstGeom>
          <a:noFill/>
        </p:spPr>
      </p:pic>
      <p:pic>
        <p:nvPicPr>
          <p:cNvPr id="203780" name="Picture 4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00438"/>
            <a:ext cx="1881208" cy="1881208"/>
          </a:xfrm>
          <a:prstGeom prst="rect">
            <a:avLst/>
          </a:prstGeom>
          <a:noFill/>
        </p:spPr>
      </p:pic>
      <p:pic>
        <p:nvPicPr>
          <p:cNvPr id="203782" name="Picture 6" descr="C:\Users\Gisbert\Desktop\Seminare in Aprath 2016\Bilder ua für Seminare\freie Bilder_pixabay\3d Männchen\question-mark-1019983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857496"/>
            <a:ext cx="857256" cy="857256"/>
          </a:xfrm>
          <a:prstGeom prst="rect">
            <a:avLst/>
          </a:prstGeom>
          <a:noFill/>
        </p:spPr>
      </p:pic>
      <p:sp>
        <p:nvSpPr>
          <p:cNvPr id="14" name="Rechteck 39"/>
          <p:cNvSpPr>
            <a:spLocks noChangeArrowheads="1"/>
          </p:cNvSpPr>
          <p:nvPr/>
        </p:nvSpPr>
        <p:spPr bwMode="auto">
          <a:xfrm>
            <a:off x="928662" y="3357562"/>
            <a:ext cx="3000396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Hilfestellung </a:t>
            </a:r>
          </a:p>
          <a:p>
            <a:r>
              <a:rPr 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für die </a:t>
            </a:r>
            <a:r>
              <a:rPr lang="de-DE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MAVen</a:t>
            </a:r>
            <a:r>
              <a:rPr 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 im Bereich der </a:t>
            </a:r>
            <a:r>
              <a:rPr lang="de-DE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EKiR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echteck 39"/>
          <p:cNvSpPr>
            <a:spLocks noChangeArrowheads="1"/>
          </p:cNvSpPr>
          <p:nvPr/>
        </p:nvSpPr>
        <p:spPr bwMode="auto">
          <a:xfrm>
            <a:off x="3857620" y="1785926"/>
            <a:ext cx="4909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beantwortet </a:t>
            </a:r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grundsätzliche </a:t>
            </a:r>
            <a:r>
              <a:rPr lang="de-DE" sz="1200" b="1" dirty="0" smtClean="0">
                <a:cs typeface="Arial" pitchFamily="34" charset="0"/>
              </a:rPr>
              <a:t>Fragen, die sich aus der MAV-Praxis </a:t>
            </a:r>
          </a:p>
          <a:p>
            <a:r>
              <a:rPr lang="de-DE" sz="1200" b="1" dirty="0" smtClean="0">
                <a:cs typeface="Arial" pitchFamily="34" charset="0"/>
              </a:rPr>
              <a:t>stellen. Missstände, die sich aus dem kirchlichen Arbeitsrecht entstehen,  </a:t>
            </a:r>
          </a:p>
          <a:p>
            <a:r>
              <a:rPr lang="de-DE" sz="1200" b="1" dirty="0" smtClean="0">
                <a:cs typeface="Arial" pitchFamily="34" charset="0"/>
              </a:rPr>
              <a:t>werden vom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 den Arbeitsrechts-Referenten der </a:t>
            </a:r>
            <a:r>
              <a:rPr lang="de-DE" sz="1200" b="1" dirty="0" err="1" smtClean="0">
                <a:cs typeface="Arial" pitchFamily="34" charset="0"/>
              </a:rPr>
              <a:t>EKiR</a:t>
            </a:r>
            <a:r>
              <a:rPr lang="de-DE" sz="1200" b="1" dirty="0" smtClean="0">
                <a:cs typeface="Arial" pitchFamily="34" charset="0"/>
              </a:rPr>
              <a:t> und DW-RWL </a:t>
            </a:r>
          </a:p>
          <a:p>
            <a:r>
              <a:rPr lang="de-DE" sz="1200" b="1" dirty="0" smtClean="0">
                <a:cs typeface="Arial" pitchFamily="34" charset="0"/>
              </a:rPr>
              <a:t>zur Abhilfe vorgetragen.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16" name="Rechteck 39"/>
          <p:cNvSpPr>
            <a:spLocks noChangeArrowheads="1"/>
          </p:cNvSpPr>
          <p:nvPr/>
        </p:nvSpPr>
        <p:spPr bwMode="auto">
          <a:xfrm>
            <a:off x="3857620" y="3000372"/>
            <a:ext cx="4857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Als lfd. Hilfestellung für die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in der </a:t>
            </a:r>
            <a:r>
              <a:rPr lang="de-DE" sz="1200" b="1" dirty="0" err="1" smtClean="0">
                <a:cs typeface="Arial" pitchFamily="34" charset="0"/>
              </a:rPr>
              <a:t>EKiR</a:t>
            </a:r>
            <a:r>
              <a:rPr lang="de-DE" sz="1200" b="1" dirty="0" smtClean="0">
                <a:cs typeface="Arial" pitchFamily="34" charset="0"/>
              </a:rPr>
              <a:t> informiert 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über alles was für die MAV Arbeit notwendig und von Interesse ist, auf seiner Homepage.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57620" y="2714620"/>
            <a:ext cx="240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http://www.mav-gesa-ekir.de</a:t>
            </a:r>
            <a:endParaRPr lang="de-DE" sz="1400" b="1" dirty="0"/>
          </a:p>
        </p:txBody>
      </p:sp>
      <p:sp>
        <p:nvSpPr>
          <p:cNvPr id="19" name="Rechteck 18"/>
          <p:cNvSpPr/>
          <p:nvPr/>
        </p:nvSpPr>
        <p:spPr>
          <a:xfrm>
            <a:off x="3857620" y="5357826"/>
            <a:ext cx="1848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Regio</a:t>
            </a:r>
            <a:r>
              <a:rPr lang="de-DE" sz="1400" b="1" dirty="0" smtClean="0"/>
              <a:t>-MAV Infodienst </a:t>
            </a:r>
            <a:endParaRPr lang="de-DE" sz="1400" b="1" dirty="0"/>
          </a:p>
        </p:txBody>
      </p:sp>
      <p:sp>
        <p:nvSpPr>
          <p:cNvPr id="20" name="Rechteck 39"/>
          <p:cNvSpPr>
            <a:spLocks noChangeArrowheads="1"/>
          </p:cNvSpPr>
          <p:nvPr/>
        </p:nvSpPr>
        <p:spPr bwMode="auto">
          <a:xfrm>
            <a:off x="3857620" y="5572140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Über die </a:t>
            </a:r>
            <a:r>
              <a:rPr lang="de-DE" sz="1200" b="1" dirty="0" err="1" smtClean="0">
                <a:cs typeface="Arial" pitchFamily="34" charset="0"/>
              </a:rPr>
              <a:t>Regio-MAVen</a:t>
            </a:r>
            <a:r>
              <a:rPr lang="de-DE" sz="1200" b="1" dirty="0" smtClean="0">
                <a:cs typeface="Arial" pitchFamily="34" charset="0"/>
              </a:rPr>
              <a:t> erhalten die angeschlossenen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per email </a:t>
            </a:r>
          </a:p>
          <a:p>
            <a:r>
              <a:rPr lang="de-DE" sz="1200" b="1" dirty="0" smtClean="0">
                <a:cs typeface="Arial" pitchFamily="34" charset="0"/>
              </a:rPr>
              <a:t>eine Zusammenstellung von Infos zur Unterstützung der lfd. MAV-Arbeit. </a:t>
            </a:r>
          </a:p>
          <a:p>
            <a:r>
              <a:rPr lang="de-DE" sz="1200" b="1" dirty="0" smtClean="0">
                <a:cs typeface="Arial" pitchFamily="34" charset="0"/>
              </a:rPr>
              <a:t>Der Infodienst kann auch auf 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Homepage abgerufen werden.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857620" y="135729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Der</a:t>
            </a:r>
            <a:r>
              <a:rPr lang="de-DE" sz="1400" b="1" dirty="0" smtClean="0">
                <a:cs typeface="Arial" pitchFamily="34" charset="0"/>
              </a:rPr>
              <a:t> Gesamtausschuss der </a:t>
            </a:r>
            <a:r>
              <a:rPr lang="de-DE" sz="1400" b="1" dirty="0" err="1" smtClean="0">
                <a:cs typeface="Arial" pitchFamily="34" charset="0"/>
              </a:rPr>
              <a:t>EKiR</a:t>
            </a:r>
            <a:r>
              <a:rPr lang="de-DE" sz="1400" b="1" dirty="0" smtClean="0">
                <a:cs typeface="Arial" pitchFamily="34" charset="0"/>
              </a:rPr>
              <a:t> </a:t>
            </a:r>
          </a:p>
          <a:p>
            <a:r>
              <a:rPr lang="de-DE" sz="1200" b="1" dirty="0" smtClean="0">
                <a:cs typeface="Arial" pitchFamily="34" charset="0"/>
              </a:rPr>
              <a:t>Ist die Vertretung aller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auf Landeskirchenebene.</a:t>
            </a:r>
          </a:p>
        </p:txBody>
      </p:sp>
      <p:sp>
        <p:nvSpPr>
          <p:cNvPr id="25" name="Rechteck 24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785794"/>
            <a:ext cx="1214446" cy="11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ck 39"/>
          <p:cNvSpPr>
            <a:spLocks noChangeArrowheads="1"/>
          </p:cNvSpPr>
          <p:nvPr/>
        </p:nvSpPr>
        <p:spPr bwMode="auto">
          <a:xfrm>
            <a:off x="3857620" y="4357694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Bei ihren </a:t>
            </a:r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Regionalversammlungen </a:t>
            </a:r>
            <a:r>
              <a:rPr lang="de-DE" sz="1200" b="1" dirty="0" smtClean="0">
                <a:cs typeface="Arial" pitchFamily="34" charset="0"/>
              </a:rPr>
              <a:t>geht es nicht nur ums Kaffeetrinken,- sondern um den Erfahrungsaustausch und die gegenseitige Hilfestellung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857620" y="392906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Die </a:t>
            </a:r>
            <a:r>
              <a:rPr lang="de-DE" sz="1400" b="1" dirty="0" err="1" smtClean="0">
                <a:cs typeface="Arial" pitchFamily="34" charset="0"/>
              </a:rPr>
              <a:t>Regio</a:t>
            </a:r>
            <a:r>
              <a:rPr lang="de-DE" sz="1400" b="1" dirty="0" smtClean="0">
                <a:cs typeface="Arial" pitchFamily="34" charset="0"/>
              </a:rPr>
              <a:t>-MAV </a:t>
            </a:r>
          </a:p>
          <a:p>
            <a:r>
              <a:rPr lang="de-DE" sz="1200" b="1" dirty="0" smtClean="0">
                <a:cs typeface="Arial" pitchFamily="34" charset="0"/>
              </a:rPr>
              <a:t>ist die Vertretung der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auf Kirchenkreis-Ebene </a:t>
            </a:r>
          </a:p>
        </p:txBody>
      </p:sp>
      <p:sp>
        <p:nvSpPr>
          <p:cNvPr id="31" name="Rechteck 30"/>
          <p:cNvSpPr/>
          <p:nvPr/>
        </p:nvSpPr>
        <p:spPr>
          <a:xfrm>
            <a:off x="3857620" y="4714884"/>
            <a:ext cx="4672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Die Termine unserer Versammlungen findet Ihr auf unserer Homepage</a:t>
            </a:r>
          </a:p>
          <a:p>
            <a:r>
              <a:rPr lang="de-DE" sz="1200" b="1" dirty="0" smtClean="0"/>
              <a:t>https://regiomavmdn.wordpress.com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1" name="Picture 16" descr="E:\Eigene Bilder\Symposium 2011\Neuer Ordner\Symposium 2011-09-29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4071966" cy="176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1498558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Grafik 1" descr="vkm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571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" descr="verdi_Far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857496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feld 5"/>
          <p:cNvSpPr txBox="1">
            <a:spLocks noChangeArrowheads="1"/>
          </p:cNvSpPr>
          <p:nvPr/>
        </p:nvSpPr>
        <p:spPr bwMode="auto">
          <a:xfrm>
            <a:off x="4429124" y="4929198"/>
            <a:ext cx="3857625" cy="400110"/>
          </a:xfrm>
          <a:prstGeom prst="rect">
            <a:avLst/>
          </a:prstGeom>
          <a:noFill/>
          <a:ln w="127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…und MAV Fortbildungen</a:t>
            </a:r>
          </a:p>
        </p:txBody>
      </p:sp>
      <p:sp>
        <p:nvSpPr>
          <p:cNvPr id="37" name="Textfeld 5"/>
          <p:cNvSpPr txBox="1">
            <a:spLocks noChangeArrowheads="1"/>
          </p:cNvSpPr>
          <p:nvPr/>
        </p:nvSpPr>
        <p:spPr bwMode="auto">
          <a:xfrm>
            <a:off x="1142976" y="2285992"/>
            <a:ext cx="1887761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Infos</a:t>
            </a:r>
            <a:r>
              <a:rPr lang="de-DE" sz="1400" b="1" dirty="0" smtClean="0">
                <a:cs typeface="Arial" pitchFamily="34" charset="0"/>
              </a:rPr>
              <a:t> zur MAV Arbeit,</a:t>
            </a:r>
          </a:p>
          <a:p>
            <a:r>
              <a:rPr lang="de-DE" sz="1400" b="1" dirty="0" smtClean="0">
                <a:cs typeface="Arial" pitchFamily="34" charset="0"/>
              </a:rPr>
              <a:t>Gesetzestexte, Urteile </a:t>
            </a:r>
          </a:p>
          <a:p>
            <a:r>
              <a:rPr lang="de-DE" sz="1400" b="1" dirty="0" smtClean="0">
                <a:cs typeface="Arial" pitchFamily="34" charset="0"/>
              </a:rPr>
              <a:t>und Hilfsmittel der </a:t>
            </a:r>
          </a:p>
          <a:p>
            <a:r>
              <a:rPr lang="de-DE" sz="1400" b="1" dirty="0" smtClean="0">
                <a:cs typeface="Arial" pitchFamily="34" charset="0"/>
              </a:rPr>
              <a:t>Gewerkschaften </a:t>
            </a:r>
          </a:p>
          <a:p>
            <a:r>
              <a:rPr lang="de-DE" sz="1400" b="1" dirty="0" smtClean="0">
                <a:cs typeface="Arial" pitchFamily="34" charset="0"/>
              </a:rPr>
              <a:t>und Verbände </a:t>
            </a:r>
          </a:p>
          <a:p>
            <a:r>
              <a:rPr lang="de-DE" sz="1400" b="1" dirty="0" smtClean="0">
                <a:cs typeface="Arial" pitchFamily="34" charset="0"/>
              </a:rPr>
              <a:t>sind im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Internet </a:t>
            </a:r>
            <a:r>
              <a:rPr lang="de-DE" sz="1400" b="1" dirty="0" smtClean="0">
                <a:cs typeface="Arial" pitchFamily="34" charset="0"/>
              </a:rPr>
              <a:t>leicht </a:t>
            </a:r>
          </a:p>
          <a:p>
            <a:r>
              <a:rPr lang="de-DE" sz="1400" b="1" dirty="0" smtClean="0">
                <a:cs typeface="Arial" pitchFamily="34" charset="0"/>
              </a:rPr>
              <a:t>und schnell zu finden…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38" name="Textfeld 3"/>
          <p:cNvSpPr txBox="1">
            <a:spLocks noChangeArrowheads="1"/>
          </p:cNvSpPr>
          <p:nvPr/>
        </p:nvSpPr>
        <p:spPr bwMode="auto">
          <a:xfrm>
            <a:off x="2000232" y="4214818"/>
            <a:ext cx="3286148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…sie ersetzen aber nicht </a:t>
            </a:r>
          </a:p>
          <a:p>
            <a:r>
              <a:rPr lang="de-DE" sz="1400" b="1" dirty="0" smtClean="0">
                <a:cs typeface="Arial" pitchFamily="34" charset="0"/>
              </a:rPr>
              <a:t>den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Erfahrungsaustausch </a:t>
            </a:r>
          </a:p>
          <a:p>
            <a:r>
              <a:rPr lang="de-DE" sz="1400" b="1" dirty="0" smtClean="0">
                <a:cs typeface="Arial" pitchFamily="34" charset="0"/>
              </a:rPr>
              <a:t>mit anderen </a:t>
            </a:r>
            <a:r>
              <a:rPr lang="de-DE" sz="1400" b="1" dirty="0" err="1" smtClean="0">
                <a:cs typeface="Arial" pitchFamily="34" charset="0"/>
              </a:rPr>
              <a:t>MAVen</a:t>
            </a:r>
            <a:r>
              <a:rPr lang="de-DE" sz="1400" b="1" dirty="0" smtClean="0">
                <a:cs typeface="Arial" pitchFamily="34" charset="0"/>
              </a:rPr>
              <a:t> bei MAV Tagungen</a:t>
            </a:r>
            <a:endParaRPr lang="de-DE" sz="1400" dirty="0">
              <a:cs typeface="Arial" pitchFamily="34" charset="0"/>
            </a:endParaRPr>
          </a:p>
        </p:txBody>
      </p:sp>
      <p:pic>
        <p:nvPicPr>
          <p:cNvPr id="40" name="Picture 12" descr="E:\Eigene Bilder\Symposium 2011\Rolle 2011-09-29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143380"/>
            <a:ext cx="809102" cy="73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hteck 43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786446" y="5500702"/>
            <a:ext cx="240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http://www.mav-gesa-ekir.de</a:t>
            </a:r>
            <a:endParaRPr lang="de-DE" sz="1400" b="1" dirty="0"/>
          </a:p>
        </p:txBody>
      </p:sp>
      <p:sp>
        <p:nvSpPr>
          <p:cNvPr id="14" name="Rechteck 13"/>
          <p:cNvSpPr/>
          <p:nvPr/>
        </p:nvSpPr>
        <p:spPr>
          <a:xfrm>
            <a:off x="4714876" y="5286388"/>
            <a:ext cx="352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Eine Übersicht der Angebote findet ihr unter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0"/>
            <a:ext cx="3786182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3" name="Picture 8" descr="C:\Users\Gisbert\Desktop\Seminare in Aprath 2016\Bilder ua für Seminare\freie Bilder_pixabay\3d Männchen\joy-101571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6124"/>
            <a:ext cx="2786082" cy="2786082"/>
          </a:xfrm>
          <a:prstGeom prst="rect">
            <a:avLst/>
          </a:prstGeom>
          <a:noFill/>
        </p:spPr>
      </p:pic>
      <p:sp>
        <p:nvSpPr>
          <p:cNvPr id="36" name="Textfeld 5"/>
          <p:cNvSpPr txBox="1">
            <a:spLocks noChangeArrowheads="1"/>
          </p:cNvSpPr>
          <p:nvPr/>
        </p:nvSpPr>
        <p:spPr bwMode="auto">
          <a:xfrm>
            <a:off x="3786182" y="4143380"/>
            <a:ext cx="435771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…deshalb </a:t>
            </a:r>
            <a:r>
              <a:rPr lang="de-DE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MAV Fortbildungen</a:t>
            </a:r>
          </a:p>
        </p:txBody>
      </p:sp>
      <p:sp>
        <p:nvSpPr>
          <p:cNvPr id="39" name="Textfeld 22"/>
          <p:cNvSpPr txBox="1">
            <a:spLocks noChangeArrowheads="1"/>
          </p:cNvSpPr>
          <p:nvPr/>
        </p:nvSpPr>
        <p:spPr bwMode="auto">
          <a:xfrm>
            <a:off x="1214414" y="3329332"/>
            <a:ext cx="3357586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b="1" i="1" dirty="0" smtClean="0">
                <a:cs typeface="Arial" pitchFamily="34" charset="0"/>
              </a:rPr>
              <a:t>Gut </a:t>
            </a:r>
            <a:r>
              <a:rPr lang="de-DE" sz="1400" b="1" i="1" dirty="0">
                <a:cs typeface="Arial" pitchFamily="34" charset="0"/>
              </a:rPr>
              <a:t>informierte Mitarbeitervertretungen </a:t>
            </a:r>
          </a:p>
          <a:p>
            <a:pPr algn="r"/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wissen</a:t>
            </a:r>
            <a:r>
              <a:rPr lang="de-DE" sz="1400" b="1" i="1" dirty="0" smtClean="0">
                <a:cs typeface="Arial" pitchFamily="34" charset="0"/>
              </a:rPr>
              <a:t> </a:t>
            </a:r>
            <a:r>
              <a:rPr lang="de-DE" sz="1400" b="1" i="1" dirty="0">
                <a:cs typeface="Arial" pitchFamily="34" charset="0"/>
              </a:rPr>
              <a:t>um ihre Rechte und lassen sich </a:t>
            </a:r>
            <a:endParaRPr lang="de-DE" sz="1400" b="1" i="1" dirty="0" smtClean="0">
              <a:cs typeface="Arial" pitchFamily="34" charset="0"/>
            </a:endParaRPr>
          </a:p>
          <a:p>
            <a:pPr algn="r"/>
            <a:r>
              <a:rPr lang="de-DE" sz="1400" b="1" i="1" dirty="0" smtClean="0">
                <a:cs typeface="Arial" pitchFamily="34" charset="0"/>
              </a:rPr>
              <a:t>nicht einschüchtern</a:t>
            </a:r>
            <a:endParaRPr lang="de-DE" sz="1400" b="1" i="1" dirty="0">
              <a:cs typeface="Arial" pitchFamily="34" charset="0"/>
            </a:endParaRPr>
          </a:p>
        </p:txBody>
      </p:sp>
      <p:pic>
        <p:nvPicPr>
          <p:cNvPr id="204802" name="Picture 2" descr="C:\Users\Gisbert\Desktop\Aprather Seminare 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276652" cy="228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1071538" y="4500570"/>
            <a:ext cx="44291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Arial" charset="0"/>
              </a:rPr>
              <a:t>Danke für Eure Aufmerksamkeit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29"/>
          <p:cNvGrpSpPr/>
          <p:nvPr/>
        </p:nvGrpSpPr>
        <p:grpSpPr>
          <a:xfrm>
            <a:off x="2143108" y="1900572"/>
            <a:ext cx="2286016" cy="1143008"/>
            <a:chOff x="3929058" y="2143116"/>
            <a:chExt cx="3068576" cy="1500198"/>
          </a:xfrm>
        </p:grpSpPr>
        <p:sp>
          <p:nvSpPr>
            <p:cNvPr id="12" name="WordArt 4"/>
            <p:cNvSpPr>
              <a:spLocks noChangeArrowheads="1" noChangeShapeType="1"/>
            </p:cNvSpPr>
            <p:nvPr/>
          </p:nvSpPr>
          <p:spPr bwMode="auto">
            <a:xfrm>
              <a:off x="3929058" y="3214686"/>
              <a:ext cx="3000396" cy="4286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b="1" kern="10" dirty="0">
                  <a:ln w="3175">
                    <a:solidFill>
                      <a:srgbClr val="00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05158"/>
                      </a:gs>
                      <a:gs pos="100000">
                        <a:srgbClr val="BAECFE"/>
                      </a:gs>
                    </a:gsLst>
                    <a:lin ang="2700000" scaled="1"/>
                  </a:gradFill>
                  <a:latin typeface="Arial Black" pitchFamily="34" charset="0"/>
                </a:rPr>
                <a:t>REGIO MAV</a:t>
              </a:r>
            </a:p>
          </p:txBody>
        </p:sp>
        <p:grpSp>
          <p:nvGrpSpPr>
            <p:cNvPr id="3" name="Gruppieren 128"/>
            <p:cNvGrpSpPr/>
            <p:nvPr/>
          </p:nvGrpSpPr>
          <p:grpSpPr>
            <a:xfrm>
              <a:off x="5000628" y="2143116"/>
              <a:ext cx="1997006" cy="1000132"/>
              <a:chOff x="5000628" y="2143116"/>
              <a:chExt cx="1997006" cy="1000132"/>
            </a:xfrm>
          </p:grpSpPr>
          <p:sp>
            <p:nvSpPr>
              <p:cNvPr id="16" name="Ellipse 15"/>
              <p:cNvSpPr/>
              <p:nvPr/>
            </p:nvSpPr>
            <p:spPr bwMode="auto">
              <a:xfrm>
                <a:off x="5143504" y="2571744"/>
                <a:ext cx="231640" cy="23813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 bwMode="auto">
              <a:xfrm>
                <a:off x="5000628" y="2357430"/>
                <a:ext cx="213630" cy="21431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grpSp>
            <p:nvGrpSpPr>
              <p:cNvPr id="4" name="Gruppieren 126"/>
              <p:cNvGrpSpPr/>
              <p:nvPr/>
            </p:nvGrpSpPr>
            <p:grpSpPr>
              <a:xfrm>
                <a:off x="5357818" y="2143116"/>
                <a:ext cx="1639816" cy="928674"/>
                <a:chOff x="5357818" y="2143116"/>
                <a:chExt cx="1639816" cy="928674"/>
              </a:xfrm>
            </p:grpSpPr>
            <p:sp>
              <p:nvSpPr>
                <p:cNvPr id="24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357818" y="2833667"/>
                  <a:ext cx="1568519" cy="2381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WUPPERTAL</a:t>
                  </a:r>
                </a:p>
              </p:txBody>
            </p:sp>
            <p:sp>
              <p:nvSpPr>
                <p:cNvPr id="25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395087" y="2357430"/>
                  <a:ext cx="1299835" cy="2169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Mettmann</a:t>
                  </a:r>
                </a:p>
              </p:txBody>
            </p:sp>
            <p:sp>
              <p:nvSpPr>
                <p:cNvPr id="26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635469" y="2595550"/>
                  <a:ext cx="1362165" cy="23811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Niederberg</a:t>
                  </a:r>
                </a:p>
              </p:txBody>
            </p:sp>
            <p:sp>
              <p:nvSpPr>
                <p:cNvPr id="27" name="WordArt 55"/>
                <p:cNvSpPr>
                  <a:spLocks noChangeArrowheads="1" noChangeShapeType="1"/>
                </p:cNvSpPr>
                <p:nvPr/>
              </p:nvSpPr>
              <p:spPr bwMode="auto">
                <a:xfrm>
                  <a:off x="5643570" y="2143116"/>
                  <a:ext cx="785816" cy="2143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de-DE" sz="1000" kern="10" dirty="0" smtClean="0">
                      <a:ln w="1016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2000" dir="5400000" algn="tl" rotWithShape="0">
                          <a:srgbClr val="000000">
                            <a:alpha val="29999"/>
                          </a:srgbClr>
                        </a:outerShdw>
                      </a:effectLst>
                      <a:latin typeface="Arial Black"/>
                    </a:rPr>
                    <a:t>ESSEN</a:t>
                  </a:r>
                  <a:endParaRPr lang="de-DE" sz="1000" kern="10" dirty="0">
                    <a:ln w="1016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2000" dir="5400000" algn="tl" rotWithShape="0">
                        <a:srgbClr val="000000">
                          <a:alpha val="29999"/>
                        </a:srgbClr>
                      </a:outerShdw>
                    </a:effectLst>
                    <a:latin typeface="Arial Black"/>
                  </a:endParaRPr>
                </a:p>
              </p:txBody>
            </p:sp>
          </p:grpSp>
          <p:sp>
            <p:nvSpPr>
              <p:cNvPr id="22" name="Ellipse 21"/>
              <p:cNvSpPr/>
              <p:nvPr/>
            </p:nvSpPr>
            <p:spPr bwMode="auto">
              <a:xfrm>
                <a:off x="5000628" y="2857496"/>
                <a:ext cx="285752" cy="2857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 bwMode="auto">
              <a:xfrm>
                <a:off x="5072066" y="2143116"/>
                <a:ext cx="213630" cy="21431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</p:grpSp>
      <p:pic>
        <p:nvPicPr>
          <p:cNvPr id="29" name="Picture 2" descr="C:\Users\Gisbert\Desktop\Bil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143512"/>
            <a:ext cx="571504" cy="944225"/>
          </a:xfrm>
          <a:prstGeom prst="rect">
            <a:avLst/>
          </a:prstGeom>
          <a:noFill/>
        </p:spPr>
      </p:pic>
      <p:sp>
        <p:nvSpPr>
          <p:cNvPr id="30" name="Textfeld 22"/>
          <p:cNvSpPr txBox="1">
            <a:spLocks noChangeArrowheads="1"/>
          </p:cNvSpPr>
          <p:nvPr/>
        </p:nvSpPr>
        <p:spPr bwMode="auto">
          <a:xfrm>
            <a:off x="6072198" y="5715016"/>
            <a:ext cx="1857388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Gemeinsam sind wir stark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357290" y="1857364"/>
            <a:ext cx="6929486" cy="264320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2071691" y="3857625"/>
            <a:ext cx="6429375" cy="1143000"/>
          </a:xfrm>
          <a:prstGeom prst="rect">
            <a:avLst/>
          </a:prstGeom>
          <a:solidFill>
            <a:srgbClr val="F2F2F2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7830" name="Picture 3" descr="C:\Users\Gisbert\Desktop\freie Bilder_pixabay\3d Männchen\computer-101530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6" y="5065713"/>
            <a:ext cx="857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85941" y="200025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Die Zusammenstellung bezieht sich auf die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77832" name="Rechteck 466"/>
          <p:cNvSpPr>
            <a:spLocks noChangeArrowheads="1"/>
          </p:cNvSpPr>
          <p:nvPr/>
        </p:nvSpPr>
        <p:spPr bwMode="auto">
          <a:xfrm>
            <a:off x="2214566" y="3286125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</a:rPr>
              <a:t>Zur Vertiefung ist empfohlen, aktuelle Texte und Kommentierungen der Regelungen zu nutzen</a:t>
            </a:r>
            <a:endParaRPr lang="de-DE" sz="1200" dirty="0"/>
          </a:p>
        </p:txBody>
      </p:sp>
      <p:sp>
        <p:nvSpPr>
          <p:cNvPr id="77833" name="Rechteck 5"/>
          <p:cNvSpPr>
            <a:spLocks noChangeArrowheads="1"/>
          </p:cNvSpPr>
          <p:nvPr/>
        </p:nvSpPr>
        <p:spPr bwMode="auto">
          <a:xfrm>
            <a:off x="2214566" y="2214563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/>
              <a:t>Regelungen zum Arbeitsrecht </a:t>
            </a:r>
            <a:r>
              <a:rPr lang="de-DE" sz="1600" dirty="0">
                <a:solidFill>
                  <a:srgbClr val="0000FF"/>
                </a:solidFill>
              </a:rPr>
              <a:t>in der Evangelischen Kirche im Rheinland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00316" y="1214438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Hinweise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43129" y="1428750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für die Nutzer</a:t>
            </a:r>
          </a:p>
        </p:txBody>
      </p:sp>
      <p:sp>
        <p:nvSpPr>
          <p:cNvPr id="77836" name="Rechteck 466"/>
          <p:cNvSpPr>
            <a:spLocks noChangeArrowheads="1"/>
          </p:cNvSpPr>
          <p:nvPr/>
        </p:nvSpPr>
        <p:spPr bwMode="auto">
          <a:xfrm>
            <a:off x="2214546" y="2857496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Es handelt sich um eine vereinfachte Darstellung der Bestimmungen des BAT-KF und ARRG der </a:t>
            </a:r>
            <a:r>
              <a:rPr lang="de-DE" sz="1200" dirty="0" err="1"/>
              <a:t>EKiR</a:t>
            </a:r>
            <a:r>
              <a:rPr lang="de-DE" sz="1200" dirty="0"/>
              <a:t> ohne Anspruch auf Richtigkeit</a:t>
            </a:r>
          </a:p>
        </p:txBody>
      </p:sp>
      <p:sp>
        <p:nvSpPr>
          <p:cNvPr id="77837" name="Rechteck 466"/>
          <p:cNvSpPr>
            <a:spLocks noChangeArrowheads="1"/>
          </p:cNvSpPr>
          <p:nvPr/>
        </p:nvSpPr>
        <p:spPr bwMode="auto">
          <a:xfrm>
            <a:off x="2214566" y="4000500"/>
            <a:ext cx="642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Der Foliensatz ist für die Nutzung von Mitarbeitervertretungen </a:t>
            </a:r>
            <a:r>
              <a:rPr lang="de-DE" sz="1200">
                <a:solidFill>
                  <a:srgbClr val="0000FF"/>
                </a:solidFill>
              </a:rPr>
              <a:t>freigegeben </a:t>
            </a:r>
          </a:p>
        </p:txBody>
      </p:sp>
      <p:sp>
        <p:nvSpPr>
          <p:cNvPr id="77838" name="Rechteck 466"/>
          <p:cNvSpPr>
            <a:spLocks noChangeArrowheads="1"/>
          </p:cNvSpPr>
          <p:nvPr/>
        </p:nvSpPr>
        <p:spPr bwMode="auto">
          <a:xfrm>
            <a:off x="4857754" y="421481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Für  </a:t>
            </a:r>
            <a:r>
              <a:rPr lang="de-DE" sz="1200" dirty="0" err="1" smtClean="0"/>
              <a:t>GesA</a:t>
            </a:r>
            <a:r>
              <a:rPr lang="de-DE" sz="1200" dirty="0" smtClean="0"/>
              <a:t> und </a:t>
            </a:r>
            <a:r>
              <a:rPr lang="de-DE" sz="1200" dirty="0" err="1" smtClean="0"/>
              <a:t>Regio</a:t>
            </a:r>
            <a:r>
              <a:rPr lang="de-DE" sz="1200" dirty="0" smtClean="0"/>
              <a:t>-MAV-Seminare </a:t>
            </a:r>
            <a:r>
              <a:rPr lang="de-DE" sz="1200" dirty="0">
                <a:solidFill>
                  <a:srgbClr val="C00000"/>
                </a:solidFill>
              </a:rPr>
              <a:t>im Bereich der </a:t>
            </a:r>
            <a:r>
              <a:rPr lang="de-DE" sz="1200" dirty="0" err="1">
                <a:solidFill>
                  <a:srgbClr val="C00000"/>
                </a:solidFill>
              </a:rPr>
              <a:t>EKiR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dirty="0" smtClean="0"/>
              <a:t>können weitere Zusammenstellung </a:t>
            </a:r>
            <a:r>
              <a:rPr lang="de-DE" sz="1200" dirty="0"/>
              <a:t>als animierte PowerPoint Präsentation erbeten werden. </a:t>
            </a:r>
          </a:p>
        </p:txBody>
      </p:sp>
      <p:sp>
        <p:nvSpPr>
          <p:cNvPr id="77839" name="Rechteck 13"/>
          <p:cNvSpPr>
            <a:spLocks noChangeArrowheads="1"/>
          </p:cNvSpPr>
          <p:nvPr/>
        </p:nvSpPr>
        <p:spPr bwMode="auto">
          <a:xfrm>
            <a:off x="4857754" y="5072063"/>
            <a:ext cx="3714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i="1" dirty="0"/>
              <a:t>Gisbert Fischer </a:t>
            </a:r>
            <a:r>
              <a:rPr lang="de-DE" sz="1200" u="sng" dirty="0">
                <a:solidFill>
                  <a:srgbClr val="0000FF"/>
                </a:solidFill>
              </a:rPr>
              <a:t>mailto:bilderwerkstatt@t-online.de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778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6" y="642938"/>
            <a:ext cx="17986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1" name="Rechteck 466"/>
          <p:cNvSpPr>
            <a:spLocks noChangeArrowheads="1"/>
          </p:cNvSpPr>
          <p:nvPr/>
        </p:nvSpPr>
        <p:spPr bwMode="auto">
          <a:xfrm>
            <a:off x="2357441" y="5786438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Bilder, Fotos und Graphiken sind lizenzfrei gefunden bei https://pixabay.com/de</a:t>
            </a:r>
            <a:endParaRPr lang="de-DE" sz="1000">
              <a:solidFill>
                <a:srgbClr val="0000FF"/>
              </a:solidFill>
            </a:endParaRPr>
          </a:p>
        </p:txBody>
      </p:sp>
      <p:sp>
        <p:nvSpPr>
          <p:cNvPr id="77842" name="Rechteck 17"/>
          <p:cNvSpPr>
            <a:spLocks noChangeArrowheads="1"/>
          </p:cNvSpPr>
          <p:nvPr/>
        </p:nvSpPr>
        <p:spPr bwMode="auto">
          <a:xfrm>
            <a:off x="6715129" y="2643188"/>
            <a:ext cx="1146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</a:rPr>
              <a:t>Stand: </a:t>
            </a:r>
            <a:r>
              <a:rPr lang="de-DE" sz="1200" dirty="0" smtClean="0">
                <a:solidFill>
                  <a:srgbClr val="C00000"/>
                </a:solidFill>
              </a:rPr>
              <a:t>2015/17</a:t>
            </a:r>
            <a:endParaRPr lang="de-DE" sz="1200" dirty="0">
              <a:solidFill>
                <a:srgbClr val="C00000"/>
              </a:solidFill>
            </a:endParaRPr>
          </a:p>
        </p:txBody>
      </p:sp>
      <p:pic>
        <p:nvPicPr>
          <p:cNvPr id="77843" name="Picture 2" descr="C:\Users\Gisbert\Desktop\freie Bilder_pixabay\Fragezeichen ua\emoticon-1392280_6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9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33575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15206" y="6215082"/>
            <a:ext cx="15001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© Gisbert Fischer  14022014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428728" y="2428868"/>
            <a:ext cx="7358114" cy="1714512"/>
            <a:chOff x="1428728" y="2428868"/>
            <a:chExt cx="7358114" cy="1714512"/>
          </a:xfrm>
        </p:grpSpPr>
        <p:sp>
          <p:nvSpPr>
            <p:cNvPr id="7" name="Rechteck 6"/>
            <p:cNvSpPr/>
            <p:nvPr/>
          </p:nvSpPr>
          <p:spPr>
            <a:xfrm>
              <a:off x="1428728" y="2428868"/>
              <a:ext cx="7358114" cy="17145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571604" y="2500306"/>
              <a:ext cx="71438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 smtClean="0">
                  <a:solidFill>
                    <a:srgbClr val="0000FF"/>
                  </a:solidFill>
                  <a:cs typeface="Arial" pitchFamily="34" charset="0"/>
                </a:rPr>
                <a:t>Kirchlicher 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Dienst </a:t>
              </a:r>
              <a:r>
                <a:rPr lang="de-DE" b="1" dirty="0">
                  <a:cs typeface="Arial" pitchFamily="34" charset="0"/>
                </a:rPr>
                <a:t>ist durch den </a:t>
              </a:r>
              <a:r>
                <a:rPr lang="de-DE" sz="2400" b="1" dirty="0">
                  <a:solidFill>
                    <a:srgbClr val="0000FF"/>
                  </a:solidFill>
                  <a:cs typeface="Arial" pitchFamily="34" charset="0"/>
                </a:rPr>
                <a:t>Auftrag</a:t>
              </a:r>
              <a:r>
                <a:rPr lang="de-DE" b="1" dirty="0">
                  <a:cs typeface="Arial" pitchFamily="34" charset="0"/>
                </a:rPr>
                <a:t> bestimmt,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>
                  <a:cs typeface="Arial" pitchFamily="34" charset="0"/>
                </a:rPr>
                <a:t>das 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Evangelium</a:t>
              </a:r>
              <a:r>
                <a:rPr lang="de-DE" b="1" dirty="0">
                  <a:cs typeface="Arial" pitchFamily="34" charset="0"/>
                </a:rPr>
                <a:t> in Wort und Tat zu verkündigen.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>
                  <a:cs typeface="Arial" pitchFamily="34" charset="0"/>
                </a:rPr>
                <a:t>Alle Frauen und Männer, </a:t>
              </a:r>
              <a:r>
                <a:rPr lang="de-DE" b="1" dirty="0" smtClean="0">
                  <a:cs typeface="Arial" pitchFamily="34" charset="0"/>
                </a:rPr>
                <a:t>die 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beruflich</a:t>
              </a:r>
              <a:r>
                <a:rPr lang="de-DE" b="1" dirty="0">
                  <a:cs typeface="Arial" pitchFamily="34" charset="0"/>
                </a:rPr>
                <a:t> in Kirche und Diakonie tätig sind,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>
                  <a:cs typeface="Arial" pitchFamily="34" charset="0"/>
                </a:rPr>
                <a:t>wirken als Mitarbeiterinnen und Mitarbeiter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>
                  <a:cs typeface="Arial" pitchFamily="34" charset="0"/>
                </a:rPr>
                <a:t>an der Erfüllung dieses Auftrages </a:t>
              </a:r>
              <a:r>
                <a:rPr lang="de-DE" b="1" dirty="0" smtClean="0">
                  <a:cs typeface="Arial" pitchFamily="34" charset="0"/>
                </a:rPr>
                <a:t>mit</a:t>
              </a:r>
              <a:endParaRPr lang="de-DE" b="1" dirty="0">
                <a:cs typeface="Arial" pitchFamily="34" charset="0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4214810" y="1928802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69875" algn="l"/>
                <a:tab pos="503238" algn="l"/>
                <a:tab pos="539750" algn="l"/>
              </a:tabLst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Präambel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285852" y="4357694"/>
            <a:ext cx="7500990" cy="1714512"/>
            <a:chOff x="1285852" y="4357694"/>
            <a:chExt cx="7500990" cy="1714512"/>
          </a:xfrm>
        </p:grpSpPr>
        <p:sp>
          <p:nvSpPr>
            <p:cNvPr id="8" name="Rechteck 7"/>
            <p:cNvSpPr/>
            <p:nvPr/>
          </p:nvSpPr>
          <p:spPr bwMode="auto">
            <a:xfrm>
              <a:off x="1428728" y="4357694"/>
              <a:ext cx="7358114" cy="1714512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285852" y="4357694"/>
              <a:ext cx="7429397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sz="2000" b="1" dirty="0" smtClean="0">
                  <a:cs typeface="Arial" pitchFamily="34" charset="0"/>
                </a:rPr>
                <a:t>Die </a:t>
              </a: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>gemeinsame</a:t>
              </a:r>
              <a:r>
                <a:rPr lang="de-DE" sz="2000" b="1" dirty="0">
                  <a:cs typeface="Arial" pitchFamily="34" charset="0"/>
                </a:rPr>
                <a:t> </a:t>
              </a:r>
              <a:r>
                <a:rPr lang="de-DE" sz="2000" b="1" dirty="0">
                  <a:solidFill>
                    <a:srgbClr val="C00000"/>
                  </a:solidFill>
                  <a:cs typeface="Arial" pitchFamily="34" charset="0"/>
                </a:rPr>
                <a:t>Verantwortung</a:t>
              </a:r>
              <a:r>
                <a:rPr lang="de-DE" sz="2000" dirty="0">
                  <a:cs typeface="Arial" pitchFamily="34" charset="0"/>
                </a:rPr>
                <a:t>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dirty="0">
                  <a:cs typeface="Arial" pitchFamily="34" charset="0"/>
                </a:rPr>
                <a:t>für den Dienst der Kirche und ihrer Diakonie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dirty="0">
                  <a:cs typeface="Arial" pitchFamily="34" charset="0"/>
                </a:rPr>
                <a:t>verbindet Dienststellenleitungen und Mitarbeiter wie Mitarbeiterinnen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dirty="0">
                  <a:cs typeface="Arial" pitchFamily="34" charset="0"/>
                </a:rPr>
                <a:t>zu </a:t>
              </a:r>
              <a:r>
                <a:rPr lang="de-DE" b="1" dirty="0">
                  <a:cs typeface="Arial" pitchFamily="34" charset="0"/>
                </a:rPr>
                <a:t>einer 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Dienstgemeinschaft</a:t>
              </a:r>
              <a:r>
                <a:rPr lang="de-DE" dirty="0">
                  <a:cs typeface="Arial" pitchFamily="34" charset="0"/>
                </a:rPr>
                <a:t> und </a:t>
              </a:r>
              <a:r>
                <a:rPr lang="de-DE" b="1" dirty="0">
                  <a:cs typeface="Arial" pitchFamily="34" charset="0"/>
                </a:rPr>
                <a:t>verpflichtet </a:t>
              </a:r>
              <a:r>
                <a:rPr lang="de-DE" dirty="0">
                  <a:cs typeface="Arial" pitchFamily="34" charset="0"/>
                </a:rPr>
                <a:t>sie </a:t>
              </a:r>
            </a:p>
            <a:p>
              <a:pPr algn="ctr">
                <a:tabLst>
                  <a:tab pos="269875" algn="l"/>
                  <a:tab pos="503238" algn="l"/>
                  <a:tab pos="539750" algn="l"/>
                </a:tabLst>
              </a:pPr>
              <a:r>
                <a:rPr lang="de-DE" b="1" dirty="0">
                  <a:cs typeface="Arial" pitchFamily="34" charset="0"/>
                </a:rPr>
                <a:t>zu </a:t>
              </a:r>
              <a:r>
                <a:rPr lang="de-DE" sz="2000" b="1" dirty="0">
                  <a:solidFill>
                    <a:srgbClr val="C00000"/>
                  </a:solidFill>
                  <a:cs typeface="Arial" pitchFamily="34" charset="0"/>
                </a:rPr>
                <a:t>vertrauensvoller</a:t>
              </a:r>
              <a:r>
                <a:rPr lang="de-DE" sz="2400" b="1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de-DE" sz="2000" b="1" dirty="0">
                  <a:cs typeface="Arial" pitchFamily="34" charset="0"/>
                </a:rPr>
                <a:t>Zusammenarbeit</a:t>
              </a:r>
              <a:r>
                <a:rPr lang="de-DE" b="1" dirty="0" smtClean="0">
                  <a:cs typeface="Arial" pitchFamily="34" charset="0"/>
                </a:rPr>
                <a:t>.</a:t>
              </a:r>
              <a:endParaRPr lang="de-DE" dirty="0">
                <a:cs typeface="Arial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42910" y="364456"/>
            <a:ext cx="6715172" cy="1207156"/>
            <a:chOff x="642910" y="364456"/>
            <a:chExt cx="6715172" cy="1207156"/>
          </a:xfrm>
        </p:grpSpPr>
        <p:sp>
          <p:nvSpPr>
            <p:cNvPr id="18" name="Rechteck 17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364456"/>
              <a:ext cx="3286148" cy="1207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>
            <a:spLocks noChangeArrowheads="1"/>
          </p:cNvSpPr>
          <p:nvPr/>
        </p:nvSpPr>
        <p:spPr bwMode="auto">
          <a:xfrm>
            <a:off x="0" y="0"/>
            <a:ext cx="34289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8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57356" y="2214554"/>
            <a:ext cx="6715172" cy="200026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14480" y="1714488"/>
            <a:ext cx="69294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cs typeface="Arial" pitchFamily="34" charset="0"/>
              </a:rPr>
              <a:t>§ 1</a:t>
            </a:r>
          </a:p>
          <a:p>
            <a:pPr algn="ctr">
              <a:defRPr/>
            </a:pPr>
            <a:r>
              <a:rPr lang="de-DE" sz="2400" b="1" dirty="0">
                <a:solidFill>
                  <a:srgbClr val="C00000"/>
                </a:solidFill>
                <a:cs typeface="Arial" pitchFamily="34" charset="0"/>
              </a:rPr>
              <a:t>Grundsatz</a:t>
            </a:r>
          </a:p>
          <a:p>
            <a:pPr algn="ctr">
              <a:defRPr/>
            </a:pPr>
            <a:r>
              <a:rPr lang="de-DE" sz="1000" dirty="0">
                <a:cs typeface="Arial" pitchFamily="34" charset="0"/>
              </a:rPr>
              <a:t>(1)   </a:t>
            </a:r>
            <a:r>
              <a:rPr lang="de-DE" sz="1600" b="1" dirty="0">
                <a:cs typeface="Arial" pitchFamily="34" charset="0"/>
              </a:rPr>
              <a:t>Für die Mitarbeiter und Mitarbeiterinnen </a:t>
            </a:r>
          </a:p>
          <a:p>
            <a:pPr marL="342900" indent="-342900" algn="ctr">
              <a:defRPr/>
            </a:pPr>
            <a:r>
              <a:rPr lang="de-DE" sz="1600" dirty="0">
                <a:cs typeface="Arial" pitchFamily="34" charset="0"/>
              </a:rPr>
              <a:t>der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Dienststellen</a:t>
            </a:r>
            <a:r>
              <a:rPr lang="de-DE" sz="16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de-DE" sz="1600" dirty="0">
                <a:cs typeface="Arial" pitchFamily="34" charset="0"/>
              </a:rPr>
              <a:t>kirchlicher Körperschaften, Anstalten und Stiftungen </a:t>
            </a:r>
          </a:p>
          <a:p>
            <a:pPr marL="342900" indent="-342900" algn="ctr">
              <a:defRPr/>
            </a:pPr>
            <a:r>
              <a:rPr lang="de-DE" sz="1600" dirty="0">
                <a:cs typeface="Arial" pitchFamily="34" charset="0"/>
              </a:rPr>
              <a:t>der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Evangelischen Kirche in Deutschland</a:t>
            </a:r>
            <a:r>
              <a:rPr lang="de-DE" sz="1600" dirty="0">
                <a:cs typeface="Arial" pitchFamily="34" charset="0"/>
              </a:rPr>
              <a:t>, </a:t>
            </a:r>
          </a:p>
          <a:p>
            <a:pPr marL="342900" indent="-342900" algn="ctr">
              <a:defRPr/>
            </a:pPr>
            <a:r>
              <a:rPr lang="de-DE" sz="1600" dirty="0">
                <a:cs typeface="Arial" pitchFamily="34" charset="0"/>
              </a:rPr>
              <a:t>der Gliedkirchen sowie ihrer Zusammenschlüsse und der </a:t>
            </a:r>
          </a:p>
          <a:p>
            <a:pPr marL="342900" indent="-342900" algn="ctr">
              <a:defRPr/>
            </a:pP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Einrichtungen der Diakonie</a:t>
            </a:r>
          </a:p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  <a:cs typeface="Arial" pitchFamily="34" charset="0"/>
              </a:rPr>
              <a:t>sind</a:t>
            </a:r>
            <a:r>
              <a:rPr lang="de-DE" sz="1600" b="1" dirty="0">
                <a:cs typeface="Arial" pitchFamily="34" charset="0"/>
              </a:rPr>
              <a:t> </a:t>
            </a:r>
            <a:r>
              <a:rPr lang="de-DE" sz="1600" dirty="0">
                <a:cs typeface="Arial" pitchFamily="34" charset="0"/>
              </a:rPr>
              <a:t>nach Maßgabe dieses Kirchengesetzes </a:t>
            </a:r>
          </a:p>
          <a:p>
            <a:pPr algn="ctr">
              <a:defRPr/>
            </a:pPr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Mitarbeitervertretungen zu bilden.</a:t>
            </a:r>
          </a:p>
        </p:txBody>
      </p:sp>
      <p:grpSp>
        <p:nvGrpSpPr>
          <p:cNvPr id="2" name="Gruppieren 41"/>
          <p:cNvGrpSpPr>
            <a:grpSpLocks/>
          </p:cNvGrpSpPr>
          <p:nvPr/>
        </p:nvGrpSpPr>
        <p:grpSpPr bwMode="auto">
          <a:xfrm>
            <a:off x="1643042" y="4357703"/>
            <a:ext cx="7072336" cy="1087089"/>
            <a:chOff x="1142978" y="3714752"/>
            <a:chExt cx="7072385" cy="1087097"/>
          </a:xfrm>
        </p:grpSpPr>
        <p:sp>
          <p:nvSpPr>
            <p:cNvPr id="6" name="Rechteck 5"/>
            <p:cNvSpPr/>
            <p:nvPr/>
          </p:nvSpPr>
          <p:spPr>
            <a:xfrm>
              <a:off x="1357293" y="3714752"/>
              <a:ext cx="6715219" cy="1071566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51211" name="Rechteck 3"/>
            <p:cNvSpPr>
              <a:spLocks noChangeArrowheads="1"/>
            </p:cNvSpPr>
            <p:nvPr/>
          </p:nvSpPr>
          <p:spPr bwMode="auto">
            <a:xfrm>
              <a:off x="1142978" y="3786179"/>
              <a:ext cx="7072385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cs typeface="Arial" pitchFamily="34" charset="0"/>
                </a:rPr>
                <a:t>(2) </a:t>
              </a:r>
              <a:r>
                <a:rPr lang="de-DE" sz="1000" dirty="0" smtClean="0">
                  <a:cs typeface="Arial" pitchFamily="34" charset="0"/>
                </a:rPr>
                <a:t>  </a:t>
              </a:r>
              <a:r>
                <a:rPr lang="de-DE" sz="1600" b="1" dirty="0" smtClean="0">
                  <a:solidFill>
                    <a:srgbClr val="0000FF"/>
                  </a:solidFill>
                  <a:cs typeface="Arial" pitchFamily="34" charset="0"/>
                </a:rPr>
                <a:t>Einrichtungen </a:t>
              </a:r>
              <a:r>
                <a:rPr lang="de-DE" sz="1600" b="1" dirty="0">
                  <a:solidFill>
                    <a:srgbClr val="0000FF"/>
                  </a:solidFill>
                  <a:cs typeface="Arial" pitchFamily="34" charset="0"/>
                </a:rPr>
                <a:t>der Diakonie </a:t>
              </a:r>
              <a:r>
                <a:rPr lang="de-DE" sz="1200" dirty="0">
                  <a:cs typeface="Arial" pitchFamily="34" charset="0"/>
                </a:rPr>
                <a:t>nach Absatz 1 </a:t>
              </a:r>
            </a:p>
            <a:p>
              <a:pPr algn="ctr"/>
              <a:r>
                <a:rPr lang="de-DE" sz="1400" dirty="0">
                  <a:cs typeface="Arial" pitchFamily="34" charset="0"/>
                </a:rPr>
                <a:t>sind </a:t>
              </a:r>
              <a:r>
                <a:rPr lang="de-DE" sz="1400" b="1" dirty="0">
                  <a:cs typeface="Arial" pitchFamily="34" charset="0"/>
                </a:rPr>
                <a:t>das Diakonische Werk der Evangelischen Kirche in Deutschland </a:t>
              </a:r>
              <a:endParaRPr lang="de-DE" sz="1400" b="1" dirty="0" smtClean="0">
                <a:cs typeface="Arial" pitchFamily="34" charset="0"/>
              </a:endParaRPr>
            </a:p>
            <a:p>
              <a:pPr algn="ctr"/>
              <a:r>
                <a:rPr lang="de-DE" sz="1400" dirty="0" smtClean="0">
                  <a:cs typeface="Arial" pitchFamily="34" charset="0"/>
                </a:rPr>
                <a:t>sowie die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gliedkirchlichen</a:t>
              </a:r>
              <a:r>
                <a:rPr lang="de-DE" sz="1400" b="1" dirty="0">
                  <a:cs typeface="Arial" pitchFamily="34" charset="0"/>
                </a:rPr>
                <a:t> Diakonischen Werke </a:t>
              </a:r>
              <a:r>
                <a:rPr lang="de-DE" sz="1400" dirty="0">
                  <a:cs typeface="Arial" pitchFamily="34" charset="0"/>
                </a:rPr>
                <a:t>und </a:t>
              </a:r>
              <a:r>
                <a:rPr lang="de-DE" sz="1400" dirty="0">
                  <a:solidFill>
                    <a:srgbClr val="C00000"/>
                  </a:solidFill>
                  <a:cs typeface="Arial" pitchFamily="34" charset="0"/>
                </a:rPr>
                <a:t>die ihnen angeschlossenen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selbstständigen</a:t>
              </a:r>
              <a:r>
                <a:rPr lang="de-DE" sz="1400" dirty="0">
                  <a:solidFill>
                    <a:srgbClr val="C00000"/>
                  </a:solidFill>
                  <a:cs typeface="Arial" pitchFamily="34" charset="0"/>
                </a:rPr>
                <a:t> Werke</a:t>
              </a:r>
              <a:r>
                <a:rPr lang="de-DE" sz="1400" dirty="0">
                  <a:cs typeface="Arial" pitchFamily="34" charset="0"/>
                </a:rPr>
                <a:t>, Einrichtungen und Geschäftsstellen</a:t>
              </a:r>
              <a:r>
                <a:rPr lang="de-DE" sz="1600" dirty="0">
                  <a:cs typeface="Arial" pitchFamily="34" charset="0"/>
                </a:rPr>
                <a:t>.</a:t>
              </a:r>
            </a:p>
          </p:txBody>
        </p:sp>
      </p:grpSp>
      <p:sp>
        <p:nvSpPr>
          <p:cNvPr id="5128" name="Rechteck 4"/>
          <p:cNvSpPr>
            <a:spLocks noChangeArrowheads="1"/>
          </p:cNvSpPr>
          <p:nvPr/>
        </p:nvSpPr>
        <p:spPr bwMode="auto">
          <a:xfrm>
            <a:off x="1785918" y="5572140"/>
            <a:ext cx="685804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(3) 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Andere</a:t>
            </a:r>
            <a:r>
              <a:rPr lang="de-DE" sz="1400" b="1" dirty="0" smtClean="0">
                <a:cs typeface="Arial" pitchFamily="34" charset="0"/>
              </a:rPr>
              <a:t> </a:t>
            </a:r>
            <a:r>
              <a:rPr lang="de-DE" sz="1400" b="1" dirty="0">
                <a:cs typeface="Arial" pitchFamily="34" charset="0"/>
              </a:rPr>
              <a:t>kirchliche und </a:t>
            </a:r>
            <a:r>
              <a:rPr lang="de-DE" sz="1400" b="1" dirty="0">
                <a:solidFill>
                  <a:srgbClr val="0000FF"/>
                </a:solidFill>
                <a:cs typeface="Arial" pitchFamily="34" charset="0"/>
              </a:rPr>
              <a:t>freikirchliche</a:t>
            </a:r>
            <a:r>
              <a:rPr lang="de-DE" sz="1400" b="1" dirty="0">
                <a:cs typeface="Arial" pitchFamily="34" charset="0"/>
              </a:rPr>
              <a:t> Einrichtungen, Werke und Dienste </a:t>
            </a:r>
            <a:endParaRPr lang="de-DE" sz="1400" b="1" dirty="0" smtClean="0">
              <a:cs typeface="Arial" pitchFamily="34" charset="0"/>
            </a:endParaRPr>
          </a:p>
          <a:p>
            <a:pPr marL="342900" indent="-342900" algn="ctr"/>
            <a:r>
              <a:rPr lang="de-DE" sz="1400" dirty="0" smtClean="0">
                <a:cs typeface="Arial" pitchFamily="34" charset="0"/>
              </a:rPr>
              <a:t>im </a:t>
            </a:r>
            <a:r>
              <a:rPr lang="de-DE" sz="1400" dirty="0">
                <a:cs typeface="Arial" pitchFamily="34" charset="0"/>
              </a:rPr>
              <a:t>Bereich der evangelischen Kirchen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können</a:t>
            </a:r>
            <a:r>
              <a:rPr lang="de-DE" sz="1400" dirty="0">
                <a:cs typeface="Arial" pitchFamily="34" charset="0"/>
              </a:rPr>
              <a:t> dieses Kirchengesetz aufgrund </a:t>
            </a:r>
            <a:endParaRPr lang="de-DE" sz="1400" dirty="0" smtClean="0">
              <a:cs typeface="Arial" pitchFamily="34" charset="0"/>
            </a:endParaRPr>
          </a:p>
          <a:p>
            <a:pPr marL="342900" indent="-342900" algn="ctr"/>
            <a:r>
              <a:rPr lang="de-DE" sz="1400" dirty="0" smtClean="0">
                <a:cs typeface="Arial" pitchFamily="34" charset="0"/>
              </a:rPr>
              <a:t>von </a:t>
            </a:r>
            <a:r>
              <a:rPr lang="de-DE" sz="1400" dirty="0">
                <a:cs typeface="Arial" pitchFamily="34" charset="0"/>
              </a:rPr>
              <a:t>Beschlüssen ihrer zuständigen Gremien anwenden.</a:t>
            </a:r>
          </a:p>
        </p:txBody>
      </p:sp>
      <p:grpSp>
        <p:nvGrpSpPr>
          <p:cNvPr id="4" name="Gruppieren 9"/>
          <p:cNvGrpSpPr/>
          <p:nvPr/>
        </p:nvGrpSpPr>
        <p:grpSpPr>
          <a:xfrm>
            <a:off x="642910" y="500042"/>
            <a:ext cx="6715172" cy="1075944"/>
            <a:chOff x="642910" y="428604"/>
            <a:chExt cx="6715172" cy="1075944"/>
          </a:xfrm>
        </p:grpSpPr>
        <p:sp>
          <p:nvSpPr>
            <p:cNvPr id="11" name="Rechteck 10"/>
            <p:cNvSpPr/>
            <p:nvPr/>
          </p:nvSpPr>
          <p:spPr bwMode="auto">
            <a:xfrm>
              <a:off x="642910" y="857232"/>
              <a:ext cx="671517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14348" y="428604"/>
              <a:ext cx="2928958" cy="10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hteck 12"/>
            <p:cNvSpPr/>
            <p:nvPr/>
          </p:nvSpPr>
          <p:spPr>
            <a:xfrm>
              <a:off x="4214810" y="857232"/>
              <a:ext cx="3070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Mitarbeitervertretungsgesetz EKD</a:t>
              </a:r>
              <a:endParaRPr lang="de-DE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9148</Words>
  <Application>Microsoft Office PowerPoint</Application>
  <PresentationFormat>Bildschirmpräsentation (4:3)</PresentationFormat>
  <Paragraphs>1272</Paragraphs>
  <Slides>77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78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</vt:vector>
  </TitlesOfParts>
  <Company>keine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Gisbert</dc:creator>
  <cp:lastModifiedBy>Gisbert</cp:lastModifiedBy>
  <cp:revision>593</cp:revision>
  <dcterms:created xsi:type="dcterms:W3CDTF">2017-07-15T10:41:23Z</dcterms:created>
  <dcterms:modified xsi:type="dcterms:W3CDTF">2018-06-21T15:33:44Z</dcterms:modified>
</cp:coreProperties>
</file>